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Open Sans Light" panose="020B0604020202020204" charset="0"/>
      <p:regular r:id="rId25"/>
    </p:embeddedFont>
    <p:embeddedFont>
      <p:font typeface="Neue Einstellung Bold" panose="020B0604020202020204" charset="0"/>
      <p:regular r:id="rId26"/>
    </p:embeddedFont>
    <p:embeddedFont>
      <p:font typeface="Fraunces SemiBold Bold" panose="020B0604020202020204" charset="0"/>
      <p:regular r:id="rId27"/>
    </p:embeddedFont>
    <p:embeddedFont>
      <p:font typeface="Open Sans Bold" panose="020B0604020202020204" charset="0"/>
      <p:regular r:id="rId28"/>
    </p:embeddedFont>
    <p:embeddedFont>
      <p:font typeface="Prata" panose="020B0604020202020204" charset="0"/>
      <p:regular r:id="rId29"/>
    </p:embeddedFont>
    <p:embeddedFont>
      <p:font typeface="Neue Einstellung" panose="020B0604020202020204" charset="0"/>
      <p:regular r:id="rId30"/>
    </p:embeddedFont>
    <p:embeddedFont>
      <p:font typeface="Calibri" panose="020F0502020204030204" pitchFamily="34" charset="0"/>
      <p:regular r:id="rId31"/>
      <p:bold r:id="rId32"/>
      <p:italic r:id="rId33"/>
      <p:boldItalic r:id="rId34"/>
    </p:embeddedFont>
    <p:embeddedFont>
      <p:font typeface="Fraunces" panose="020B0604020202020204" charset="0"/>
      <p:regular r:id="rId35"/>
    </p:embeddedFont>
    <p:embeddedFont>
      <p:font typeface="Open Sans" panose="020B0604020202020204" charset="0"/>
      <p:regular r:id="rId36"/>
    </p:embeddedFont>
    <p:embeddedFont>
      <p:font typeface="Radley"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1.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5.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5.sv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sv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svg"/><Relationship Id="rId4" Type="http://schemas.openxmlformats.org/officeDocument/2006/relationships/image" Target="../media/image15.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77085" y="0"/>
            <a:ext cx="1510915" cy="10287000"/>
            <a:chOff x="0" y="0"/>
            <a:chExt cx="511100" cy="3479800"/>
          </a:xfrm>
        </p:grpSpPr>
        <p:sp>
          <p:nvSpPr>
            <p:cNvPr id="3" name="Freeform 3"/>
            <p:cNvSpPr/>
            <p:nvPr/>
          </p:nvSpPr>
          <p:spPr>
            <a:xfrm>
              <a:off x="0" y="0"/>
              <a:ext cx="511100" cy="3479800"/>
            </a:xfrm>
            <a:custGeom>
              <a:avLst/>
              <a:gdLst/>
              <a:ahLst/>
              <a:cxnLst/>
              <a:rect l="l" t="t" r="r" b="b"/>
              <a:pathLst>
                <a:path w="511100" h="3479800">
                  <a:moveTo>
                    <a:pt x="0" y="0"/>
                  </a:moveTo>
                  <a:lnTo>
                    <a:pt x="511100" y="0"/>
                  </a:lnTo>
                  <a:lnTo>
                    <a:pt x="511100" y="3479800"/>
                  </a:lnTo>
                  <a:lnTo>
                    <a:pt x="0" y="3479800"/>
                  </a:lnTo>
                  <a:close/>
                </a:path>
              </a:pathLst>
            </a:custGeom>
            <a:solidFill>
              <a:srgbClr val="E6CCB2"/>
            </a:solidFill>
          </p:spPr>
        </p:sp>
      </p:grpSp>
      <p:pic>
        <p:nvPicPr>
          <p:cNvPr id="4" name="Picture 4"/>
          <p:cNvPicPr>
            <a:picLocks noChangeAspect="1"/>
          </p:cNvPicPr>
          <p:nvPr/>
        </p:nvPicPr>
        <p:blipFill>
          <a:blip r:embed="rId2"/>
          <a:srcRect/>
          <a:stretch>
            <a:fillRect/>
          </a:stretch>
        </p:blipFill>
        <p:spPr>
          <a:xfrm>
            <a:off x="707223" y="241104"/>
            <a:ext cx="2134865" cy="2177392"/>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706798" y="7476843"/>
            <a:ext cx="536724" cy="536724"/>
          </a:xfrm>
          <a:prstGeom prst="rect">
            <a:avLst/>
          </a:prstGeom>
        </p:spPr>
      </p:pic>
      <p:sp>
        <p:nvSpPr>
          <p:cNvPr id="6" name="TextBox 6"/>
          <p:cNvSpPr txBox="1"/>
          <p:nvPr/>
        </p:nvSpPr>
        <p:spPr>
          <a:xfrm>
            <a:off x="1518202" y="7753068"/>
            <a:ext cx="7037404" cy="574675"/>
          </a:xfrm>
          <a:prstGeom prst="rect">
            <a:avLst/>
          </a:prstGeom>
        </p:spPr>
        <p:txBody>
          <a:bodyPr lIns="0" tIns="0" rIns="0" bIns="0" rtlCol="0" anchor="t">
            <a:spAutoFit/>
          </a:bodyPr>
          <a:lstStyle/>
          <a:p>
            <a:pPr algn="ctr">
              <a:lnSpc>
                <a:spcPts val="1999"/>
              </a:lnSpc>
            </a:pPr>
            <a:r>
              <a:rPr lang="en-US" sz="3999">
                <a:solidFill>
                  <a:srgbClr val="804F3B"/>
                </a:solidFill>
                <a:latin typeface="Radley Bold"/>
              </a:rPr>
              <a:t>Vo Huynh Tuan Anh</a:t>
            </a:r>
          </a:p>
          <a:p>
            <a:pPr algn="ctr">
              <a:lnSpc>
                <a:spcPts val="1999"/>
              </a:lnSpc>
            </a:pPr>
            <a:endParaRPr lang="en-US" sz="3999">
              <a:solidFill>
                <a:srgbClr val="804F3B"/>
              </a:solidFill>
              <a:latin typeface="Radley Bold"/>
            </a:endParaRPr>
          </a:p>
        </p:txBody>
      </p:sp>
      <p:sp>
        <p:nvSpPr>
          <p:cNvPr id="7" name="TextBox 7"/>
          <p:cNvSpPr txBox="1"/>
          <p:nvPr/>
        </p:nvSpPr>
        <p:spPr>
          <a:xfrm>
            <a:off x="1774656" y="2570897"/>
            <a:ext cx="14745813" cy="3079751"/>
          </a:xfrm>
          <a:prstGeom prst="rect">
            <a:avLst/>
          </a:prstGeom>
        </p:spPr>
        <p:txBody>
          <a:bodyPr lIns="0" tIns="0" rIns="0" bIns="0" rtlCol="0" anchor="t">
            <a:spAutoFit/>
          </a:bodyPr>
          <a:lstStyle/>
          <a:p>
            <a:pPr algn="r">
              <a:lnSpc>
                <a:spcPts val="8000"/>
              </a:lnSpc>
            </a:pPr>
            <a:r>
              <a:rPr lang="en-US" sz="8000">
                <a:solidFill>
                  <a:srgbClr val="804F3B"/>
                </a:solidFill>
                <a:latin typeface="Radley"/>
              </a:rPr>
              <a:t>Fuzzy Logic Based Wall Tracking Controller for Mobile Robot Navigation</a:t>
            </a:r>
          </a:p>
        </p:txBody>
      </p:sp>
      <p:sp>
        <p:nvSpPr>
          <p:cNvPr id="8" name="TextBox 8"/>
          <p:cNvSpPr txBox="1"/>
          <p:nvPr/>
        </p:nvSpPr>
        <p:spPr>
          <a:xfrm>
            <a:off x="7772400" y="5682317"/>
            <a:ext cx="9526800" cy="596901"/>
          </a:xfrm>
          <a:prstGeom prst="rect">
            <a:avLst/>
          </a:prstGeom>
        </p:spPr>
        <p:txBody>
          <a:bodyPr lIns="0" tIns="0" rIns="0" bIns="0" rtlCol="0" anchor="t">
            <a:spAutoFit/>
          </a:bodyPr>
          <a:lstStyle/>
          <a:p>
            <a:pPr>
              <a:lnSpc>
                <a:spcPts val="4899"/>
              </a:lnSpc>
            </a:pPr>
            <a:r>
              <a:rPr lang="en-US" sz="3499" dirty="0">
                <a:solidFill>
                  <a:srgbClr val="804F3B"/>
                </a:solidFill>
                <a:latin typeface="Radley Bold"/>
              </a:rPr>
              <a:t>Advisor : Assoc. Prof. Dr. Huynh Thai Hoang</a:t>
            </a:r>
          </a:p>
        </p:txBody>
      </p:sp>
      <p:sp>
        <p:nvSpPr>
          <p:cNvPr id="9" name="TextBox 9"/>
          <p:cNvSpPr txBox="1"/>
          <p:nvPr/>
        </p:nvSpPr>
        <p:spPr>
          <a:xfrm>
            <a:off x="3163565" y="307450"/>
            <a:ext cx="14783870" cy="1374775"/>
          </a:xfrm>
          <a:prstGeom prst="rect">
            <a:avLst/>
          </a:prstGeom>
        </p:spPr>
        <p:txBody>
          <a:bodyPr lIns="0" tIns="0" rIns="0" bIns="0" rtlCol="0" anchor="t">
            <a:spAutoFit/>
          </a:bodyPr>
          <a:lstStyle/>
          <a:p>
            <a:pPr algn="just">
              <a:lnSpc>
                <a:spcPts val="5599"/>
              </a:lnSpc>
            </a:pPr>
            <a:r>
              <a:rPr lang="en-US" sz="3999">
                <a:solidFill>
                  <a:srgbClr val="00208B"/>
                </a:solidFill>
                <a:latin typeface="Radley"/>
              </a:rPr>
              <a:t>Ho Chi Minh City University of Technology - VNU</a:t>
            </a:r>
          </a:p>
          <a:p>
            <a:pPr algn="just">
              <a:lnSpc>
                <a:spcPts val="5599"/>
              </a:lnSpc>
            </a:pPr>
            <a:endParaRPr lang="en-US" sz="3999">
              <a:solidFill>
                <a:srgbClr val="00208B"/>
              </a:solidFill>
              <a:latin typeface="Radley"/>
            </a:endParaRPr>
          </a:p>
        </p:txBody>
      </p:sp>
      <p:sp>
        <p:nvSpPr>
          <p:cNvPr id="10" name="TextBox 10"/>
          <p:cNvSpPr txBox="1"/>
          <p:nvPr/>
        </p:nvSpPr>
        <p:spPr>
          <a:xfrm>
            <a:off x="3163565" y="961500"/>
            <a:ext cx="14783870" cy="669925"/>
          </a:xfrm>
          <a:prstGeom prst="rect">
            <a:avLst/>
          </a:prstGeom>
        </p:spPr>
        <p:txBody>
          <a:bodyPr lIns="0" tIns="0" rIns="0" bIns="0" rtlCol="0" anchor="t">
            <a:spAutoFit/>
          </a:bodyPr>
          <a:lstStyle/>
          <a:p>
            <a:pPr>
              <a:lnSpc>
                <a:spcPts val="5599"/>
              </a:lnSpc>
            </a:pPr>
            <a:r>
              <a:rPr lang="en-US" sz="3999">
                <a:solidFill>
                  <a:srgbClr val="00208B"/>
                </a:solidFill>
                <a:latin typeface="Radley"/>
              </a:rPr>
              <a:t>Dept of Control Engineering and Automation </a:t>
            </a:r>
          </a:p>
        </p:txBody>
      </p:sp>
      <p:sp>
        <p:nvSpPr>
          <p:cNvPr id="11" name="TextBox 11"/>
          <p:cNvSpPr txBox="1"/>
          <p:nvPr/>
        </p:nvSpPr>
        <p:spPr>
          <a:xfrm>
            <a:off x="3163565" y="1615550"/>
            <a:ext cx="14783870" cy="669925"/>
          </a:xfrm>
          <a:prstGeom prst="rect">
            <a:avLst/>
          </a:prstGeom>
        </p:spPr>
        <p:txBody>
          <a:bodyPr lIns="0" tIns="0" rIns="0" bIns="0" rtlCol="0" anchor="t">
            <a:spAutoFit/>
          </a:bodyPr>
          <a:lstStyle/>
          <a:p>
            <a:pPr>
              <a:lnSpc>
                <a:spcPts val="5599"/>
              </a:lnSpc>
            </a:pPr>
            <a:r>
              <a:rPr lang="en-US" sz="3999">
                <a:solidFill>
                  <a:srgbClr val="00208B"/>
                </a:solidFill>
                <a:latin typeface="Radley"/>
              </a:rPr>
              <a:t>Assignment on Introduction to Intelligent Control</a:t>
            </a:r>
          </a:p>
        </p:txBody>
      </p:sp>
      <p:sp>
        <p:nvSpPr>
          <p:cNvPr id="12" name="TextBox 12"/>
          <p:cNvSpPr txBox="1"/>
          <p:nvPr/>
        </p:nvSpPr>
        <p:spPr>
          <a:xfrm>
            <a:off x="1710361" y="6371379"/>
            <a:ext cx="6848808" cy="669925"/>
          </a:xfrm>
          <a:prstGeom prst="rect">
            <a:avLst/>
          </a:prstGeom>
        </p:spPr>
        <p:txBody>
          <a:bodyPr lIns="0" tIns="0" rIns="0" bIns="0" rtlCol="0" anchor="t">
            <a:spAutoFit/>
          </a:bodyPr>
          <a:lstStyle/>
          <a:p>
            <a:pPr>
              <a:lnSpc>
                <a:spcPts val="5599"/>
              </a:lnSpc>
            </a:pPr>
            <a:r>
              <a:rPr lang="en-US" sz="3999">
                <a:solidFill>
                  <a:srgbClr val="804F3B"/>
                </a:solidFill>
                <a:latin typeface="Radley Bold"/>
              </a:rPr>
              <a:t>Our Team</a:t>
            </a:r>
          </a:p>
        </p:txBody>
      </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710361" y="8327743"/>
            <a:ext cx="536724" cy="536724"/>
          </a:xfrm>
          <a:prstGeom prst="rect">
            <a:avLst/>
          </a:prstGeom>
        </p:spPr>
      </p:pic>
      <p:sp>
        <p:nvSpPr>
          <p:cNvPr id="14" name="TextBox 14"/>
          <p:cNvSpPr txBox="1"/>
          <p:nvPr/>
        </p:nvSpPr>
        <p:spPr>
          <a:xfrm>
            <a:off x="1518202" y="8080093"/>
            <a:ext cx="7037404" cy="1798320"/>
          </a:xfrm>
          <a:prstGeom prst="rect">
            <a:avLst/>
          </a:prstGeom>
        </p:spPr>
        <p:txBody>
          <a:bodyPr lIns="0" tIns="0" rIns="0" bIns="0" rtlCol="0" anchor="t">
            <a:spAutoFit/>
          </a:bodyPr>
          <a:lstStyle/>
          <a:p>
            <a:pPr algn="ctr">
              <a:lnSpc>
                <a:spcPts val="7439"/>
              </a:lnSpc>
            </a:pPr>
            <a:r>
              <a:rPr lang="en-US" sz="3999">
                <a:solidFill>
                  <a:srgbClr val="804F3B"/>
                </a:solidFill>
                <a:latin typeface="Radley Bold"/>
              </a:rPr>
              <a:t>Huynh Thanh Nhan</a:t>
            </a:r>
          </a:p>
          <a:p>
            <a:pPr algn="ctr">
              <a:lnSpc>
                <a:spcPts val="7439"/>
              </a:lnSpc>
            </a:pPr>
            <a:endParaRPr lang="en-US" sz="3999">
              <a:solidFill>
                <a:srgbClr val="804F3B"/>
              </a:solidFill>
              <a:latin typeface="Radley Bold"/>
            </a:endParaRPr>
          </a:p>
        </p:txBody>
      </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710361" y="9142995"/>
            <a:ext cx="536724" cy="536724"/>
          </a:xfrm>
          <a:prstGeom prst="rect">
            <a:avLst/>
          </a:prstGeom>
        </p:spPr>
      </p:pic>
      <p:sp>
        <p:nvSpPr>
          <p:cNvPr id="16" name="TextBox 16"/>
          <p:cNvSpPr txBox="1"/>
          <p:nvPr/>
        </p:nvSpPr>
        <p:spPr>
          <a:xfrm>
            <a:off x="2777793" y="8895345"/>
            <a:ext cx="7037404" cy="1798320"/>
          </a:xfrm>
          <a:prstGeom prst="rect">
            <a:avLst/>
          </a:prstGeom>
        </p:spPr>
        <p:txBody>
          <a:bodyPr lIns="0" tIns="0" rIns="0" bIns="0" rtlCol="0" anchor="t">
            <a:spAutoFit/>
          </a:bodyPr>
          <a:lstStyle/>
          <a:p>
            <a:pPr algn="just">
              <a:lnSpc>
                <a:spcPts val="7439"/>
              </a:lnSpc>
            </a:pPr>
            <a:r>
              <a:rPr lang="en-US" sz="3999">
                <a:solidFill>
                  <a:srgbClr val="804F3B"/>
                </a:solidFill>
                <a:latin typeface="Radley Bold"/>
              </a:rPr>
              <a:t>Le Za Vinh</a:t>
            </a:r>
          </a:p>
          <a:p>
            <a:pPr algn="ctr">
              <a:lnSpc>
                <a:spcPts val="7439"/>
              </a:lnSpc>
            </a:pPr>
            <a:endParaRPr lang="en-US" sz="3999">
              <a:solidFill>
                <a:srgbClr val="804F3B"/>
              </a:solidFill>
              <a:latin typeface="Radley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AutoShape 2"/>
          <p:cNvSpPr/>
          <p:nvPr/>
        </p:nvSpPr>
        <p:spPr>
          <a:xfrm>
            <a:off x="-131306" y="664528"/>
            <a:ext cx="8993414" cy="0"/>
          </a:xfrm>
          <a:prstGeom prst="line">
            <a:avLst/>
          </a:prstGeom>
          <a:ln w="47625" cap="flat">
            <a:solidFill>
              <a:srgbClr val="804F3B"/>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275225" y="1995818"/>
            <a:ext cx="10786811" cy="5301709"/>
          </a:xfrm>
          <a:prstGeom prst="rect">
            <a:avLst/>
          </a:prstGeom>
        </p:spPr>
      </p:pic>
      <p:sp>
        <p:nvSpPr>
          <p:cNvPr id="4" name="TextBox 4"/>
          <p:cNvSpPr txBox="1"/>
          <p:nvPr/>
        </p:nvSpPr>
        <p:spPr>
          <a:xfrm>
            <a:off x="-4275651" y="-66675"/>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Cấu Trúc Hệ Thống Điều Khiển Mờ</a:t>
            </a:r>
          </a:p>
        </p:txBody>
      </p:sp>
      <p:sp>
        <p:nvSpPr>
          <p:cNvPr id="5" name="TextBox 5"/>
          <p:cNvSpPr txBox="1"/>
          <p:nvPr/>
        </p:nvSpPr>
        <p:spPr>
          <a:xfrm>
            <a:off x="13323183" y="2567047"/>
            <a:ext cx="4689565" cy="20796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Tuấn Anh vẽ hai sơ đồ trên ra nha, vẽ y hệt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627" t="6347" r="2336" b="47999"/>
          <a:stretch>
            <a:fillRect/>
          </a:stretch>
        </p:blipFill>
        <p:spPr>
          <a:xfrm>
            <a:off x="1408972" y="1206500"/>
            <a:ext cx="9028568" cy="4554468"/>
          </a:xfrm>
          <a:prstGeom prst="rect">
            <a:avLst/>
          </a:prstGeom>
        </p:spPr>
      </p:pic>
      <p:pic>
        <p:nvPicPr>
          <p:cNvPr id="3" name="Picture 3"/>
          <p:cNvPicPr>
            <a:picLocks noChangeAspect="1"/>
          </p:cNvPicPr>
          <p:nvPr/>
        </p:nvPicPr>
        <p:blipFill>
          <a:blip r:embed="rId3"/>
          <a:srcRect/>
          <a:stretch>
            <a:fillRect/>
          </a:stretch>
        </p:blipFill>
        <p:spPr>
          <a:xfrm>
            <a:off x="1408972" y="5632401"/>
            <a:ext cx="9028568" cy="4448859"/>
          </a:xfrm>
          <a:prstGeom prst="rect">
            <a:avLst/>
          </a:prstGeom>
        </p:spPr>
      </p:pic>
      <p:sp>
        <p:nvSpPr>
          <p:cNvPr id="4" name="TextBox 4"/>
          <p:cNvSpPr txBox="1"/>
          <p:nvPr/>
        </p:nvSpPr>
        <p:spPr>
          <a:xfrm>
            <a:off x="-3476534" y="-66675"/>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Thực hiện việc xây dựng bồ điều khiển mờ</a:t>
            </a:r>
          </a:p>
        </p:txBody>
      </p:sp>
      <p:sp>
        <p:nvSpPr>
          <p:cNvPr id="5" name="AutoShape 5"/>
          <p:cNvSpPr/>
          <p:nvPr/>
        </p:nvSpPr>
        <p:spPr>
          <a:xfrm>
            <a:off x="-131306" y="664528"/>
            <a:ext cx="10568845" cy="0"/>
          </a:xfrm>
          <a:prstGeom prst="line">
            <a:avLst/>
          </a:prstGeom>
          <a:ln w="47625" cap="flat">
            <a:solidFill>
              <a:srgbClr val="804F3B"/>
            </a:solidFill>
            <a:prstDash val="solid"/>
            <a:headEnd type="none" w="sm" len="sm"/>
            <a:tailEnd type="none" w="sm" len="sm"/>
          </a:ln>
        </p:spPr>
      </p:sp>
      <p:grpSp>
        <p:nvGrpSpPr>
          <p:cNvPr id="6" name="Group 6"/>
          <p:cNvGrpSpPr/>
          <p:nvPr/>
        </p:nvGrpSpPr>
        <p:grpSpPr>
          <a:xfrm>
            <a:off x="16740784" y="0"/>
            <a:ext cx="1547216" cy="10287000"/>
            <a:chOff x="0" y="0"/>
            <a:chExt cx="523379" cy="3479800"/>
          </a:xfrm>
        </p:grpSpPr>
        <p:sp>
          <p:nvSpPr>
            <p:cNvPr id="7" name="Freeform 7"/>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8" name="TextBox 8"/>
          <p:cNvSpPr txBox="1"/>
          <p:nvPr/>
        </p:nvSpPr>
        <p:spPr>
          <a:xfrm>
            <a:off x="17127588" y="9201150"/>
            <a:ext cx="773608" cy="1099820"/>
          </a:xfrm>
          <a:prstGeom prst="rect">
            <a:avLst/>
          </a:prstGeom>
        </p:spPr>
        <p:txBody>
          <a:bodyPr lIns="0" tIns="0" rIns="0" bIns="0" rtlCol="0" anchor="t">
            <a:spAutoFit/>
          </a:bodyPr>
          <a:lstStyle/>
          <a:p>
            <a:pPr algn="ctr">
              <a:lnSpc>
                <a:spcPts val="4480"/>
              </a:lnSpc>
            </a:pPr>
            <a:r>
              <a:rPr lang="en-US" sz="3200">
                <a:solidFill>
                  <a:srgbClr val="804F3B"/>
                </a:solidFill>
                <a:latin typeface="Prata"/>
              </a:rPr>
              <a:t>11</a:t>
            </a:r>
          </a:p>
          <a:p>
            <a:pPr algn="ctr">
              <a:lnSpc>
                <a:spcPts val="4480"/>
              </a:lnSpc>
            </a:pPr>
            <a:endParaRPr lang="en-US" sz="3200">
              <a:solidFill>
                <a:srgbClr val="804F3B"/>
              </a:solidFill>
              <a:latin typeface="Prata"/>
            </a:endParaRPr>
          </a:p>
        </p:txBody>
      </p:sp>
      <p:sp>
        <p:nvSpPr>
          <p:cNvPr id="9" name="AutoShape 9"/>
          <p:cNvSpPr/>
          <p:nvPr/>
        </p:nvSpPr>
        <p:spPr>
          <a:xfrm>
            <a:off x="12160704" y="447830"/>
            <a:ext cx="4966884" cy="1095233"/>
          </a:xfrm>
          <a:prstGeom prst="rect">
            <a:avLst/>
          </a:prstGeom>
          <a:solidFill>
            <a:srgbClr val="E6CCB2"/>
          </a:solidFill>
        </p:spPr>
      </p:sp>
      <p:sp>
        <p:nvSpPr>
          <p:cNvPr id="10" name="TextBox 10"/>
          <p:cNvSpPr txBox="1"/>
          <p:nvPr/>
        </p:nvSpPr>
        <p:spPr>
          <a:xfrm>
            <a:off x="6014496" y="536575"/>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Fuzzification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3476534" y="-66675"/>
            <a:ext cx="17259300" cy="669925"/>
          </a:xfrm>
          <a:prstGeom prst="rect">
            <a:avLst/>
          </a:prstGeom>
        </p:spPr>
        <p:txBody>
          <a:bodyPr lIns="0" tIns="0" rIns="0" bIns="0" rtlCol="0" anchor="t">
            <a:spAutoFit/>
          </a:bodyPr>
          <a:lstStyle/>
          <a:p>
            <a:pPr algn="ctr">
              <a:lnSpc>
                <a:spcPts val="5599"/>
              </a:lnSpc>
            </a:pPr>
            <a:r>
              <a:rPr lang="en-US" sz="3999" dirty="0">
                <a:solidFill>
                  <a:srgbClr val="804F3B"/>
                </a:solidFill>
                <a:latin typeface="Neue Einstellung Bold"/>
              </a:rPr>
              <a:t>Thực hiện việc xây dựng bồ </a:t>
            </a:r>
            <a:r>
              <a:rPr lang="en-US" sz="3999" dirty="0" err="1">
                <a:solidFill>
                  <a:srgbClr val="804F3B"/>
                </a:solidFill>
                <a:latin typeface="Neue Einstellung Bold"/>
              </a:rPr>
              <a:t>điều</a:t>
            </a:r>
            <a:r>
              <a:rPr lang="en-US" sz="3999" dirty="0">
                <a:solidFill>
                  <a:srgbClr val="804F3B"/>
                </a:solidFill>
                <a:latin typeface="Neue Einstellung Bold"/>
              </a:rPr>
              <a:t> khiển </a:t>
            </a:r>
            <a:r>
              <a:rPr lang="en-US" sz="3999" dirty="0" err="1">
                <a:solidFill>
                  <a:srgbClr val="804F3B"/>
                </a:solidFill>
                <a:latin typeface="Neue Einstellung Bold"/>
              </a:rPr>
              <a:t>mờ</a:t>
            </a:r>
            <a:endParaRPr lang="en-US" sz="3999" dirty="0">
              <a:solidFill>
                <a:srgbClr val="804F3B"/>
              </a:solidFill>
              <a:latin typeface="Neue Einstellung Bold"/>
            </a:endParaRPr>
          </a:p>
        </p:txBody>
      </p:sp>
      <p:sp>
        <p:nvSpPr>
          <p:cNvPr id="3" name="AutoShape 3"/>
          <p:cNvSpPr/>
          <p:nvPr/>
        </p:nvSpPr>
        <p:spPr>
          <a:xfrm>
            <a:off x="-131306" y="664528"/>
            <a:ext cx="10568845" cy="0"/>
          </a:xfrm>
          <a:prstGeom prst="line">
            <a:avLst/>
          </a:prstGeom>
          <a:ln w="47625" cap="flat">
            <a:solidFill>
              <a:srgbClr val="804F3B"/>
            </a:solidFill>
            <a:prstDash val="solid"/>
            <a:headEnd type="none" w="sm" len="sm"/>
            <a:tailEnd type="none" w="sm" len="sm"/>
          </a:ln>
        </p:spPr>
      </p:sp>
      <p:grpSp>
        <p:nvGrpSpPr>
          <p:cNvPr id="4" name="Group 4"/>
          <p:cNvGrpSpPr/>
          <p:nvPr/>
        </p:nvGrpSpPr>
        <p:grpSpPr>
          <a:xfrm>
            <a:off x="16740784" y="0"/>
            <a:ext cx="1547216" cy="10287000"/>
            <a:chOff x="0" y="0"/>
            <a:chExt cx="523379" cy="3479800"/>
          </a:xfrm>
        </p:grpSpPr>
        <p:sp>
          <p:nvSpPr>
            <p:cNvPr id="5" name="Freeform 5"/>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6" name="AutoShape 6"/>
          <p:cNvSpPr/>
          <p:nvPr/>
        </p:nvSpPr>
        <p:spPr>
          <a:xfrm>
            <a:off x="12160704" y="447830"/>
            <a:ext cx="4966884" cy="1095233"/>
          </a:xfrm>
          <a:prstGeom prst="rect">
            <a:avLst/>
          </a:prstGeom>
          <a:solidFill>
            <a:srgbClr val="E6CCB2"/>
          </a:solidFill>
        </p:spPr>
      </p:sp>
      <p:sp>
        <p:nvSpPr>
          <p:cNvPr id="7" name="TextBox 7"/>
          <p:cNvSpPr txBox="1"/>
          <p:nvPr/>
        </p:nvSpPr>
        <p:spPr>
          <a:xfrm>
            <a:off x="17127588" y="9201150"/>
            <a:ext cx="773608" cy="1099820"/>
          </a:xfrm>
          <a:prstGeom prst="rect">
            <a:avLst/>
          </a:prstGeom>
        </p:spPr>
        <p:txBody>
          <a:bodyPr lIns="0" tIns="0" rIns="0" bIns="0" rtlCol="0" anchor="t">
            <a:spAutoFit/>
          </a:bodyPr>
          <a:lstStyle/>
          <a:p>
            <a:pPr algn="ctr">
              <a:lnSpc>
                <a:spcPts val="4480"/>
              </a:lnSpc>
            </a:pPr>
            <a:r>
              <a:rPr lang="en-US" sz="3200">
                <a:solidFill>
                  <a:srgbClr val="804F3B"/>
                </a:solidFill>
                <a:latin typeface="Prata"/>
              </a:rPr>
              <a:t>12</a:t>
            </a:r>
          </a:p>
          <a:p>
            <a:pPr algn="ctr">
              <a:lnSpc>
                <a:spcPts val="4480"/>
              </a:lnSpc>
            </a:pPr>
            <a:endParaRPr lang="en-US" sz="3200">
              <a:solidFill>
                <a:srgbClr val="804F3B"/>
              </a:solidFill>
              <a:latin typeface="Prata"/>
            </a:endParaRPr>
          </a:p>
        </p:txBody>
      </p:sp>
      <p:sp>
        <p:nvSpPr>
          <p:cNvPr id="8" name="TextBox 8"/>
          <p:cNvSpPr txBox="1"/>
          <p:nvPr/>
        </p:nvSpPr>
        <p:spPr>
          <a:xfrm>
            <a:off x="6014496" y="597853"/>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Rule Base</a:t>
            </a:r>
          </a:p>
        </p:txBody>
      </p:sp>
      <p:graphicFrame>
        <p:nvGraphicFramePr>
          <p:cNvPr id="9" name="Table 8"/>
          <p:cNvGraphicFramePr>
            <a:graphicFrameLocks noGrp="1"/>
          </p:cNvGraphicFramePr>
          <p:nvPr>
            <p:extLst>
              <p:ext uri="{D42A27DB-BD31-4B8C-83A1-F6EECF244321}">
                <p14:modId xmlns:p14="http://schemas.microsoft.com/office/powerpoint/2010/main" val="1645170444"/>
              </p:ext>
            </p:extLst>
          </p:nvPr>
        </p:nvGraphicFramePr>
        <p:xfrm>
          <a:off x="533400" y="1693089"/>
          <a:ext cx="16002000" cy="7304068"/>
        </p:xfrm>
        <a:graphic>
          <a:graphicData uri="http://schemas.openxmlformats.org/drawingml/2006/table">
            <a:tbl>
              <a:tblPr firstRow="1" bandRow="1">
                <a:tableStyleId>{2D5ABB26-0587-4C30-8999-92F81FD0307C}</a:tableStyleId>
              </a:tblPr>
              <a:tblGrid>
                <a:gridCol w="3200400">
                  <a:extLst>
                    <a:ext uri="{9D8B030D-6E8A-4147-A177-3AD203B41FA5}">
                      <a16:colId xmlns:a16="http://schemas.microsoft.com/office/drawing/2014/main" val="2412968534"/>
                    </a:ext>
                  </a:extLst>
                </a:gridCol>
                <a:gridCol w="3200400">
                  <a:extLst>
                    <a:ext uri="{9D8B030D-6E8A-4147-A177-3AD203B41FA5}">
                      <a16:colId xmlns:a16="http://schemas.microsoft.com/office/drawing/2014/main" val="1332965088"/>
                    </a:ext>
                  </a:extLst>
                </a:gridCol>
                <a:gridCol w="3200400">
                  <a:extLst>
                    <a:ext uri="{9D8B030D-6E8A-4147-A177-3AD203B41FA5}">
                      <a16:colId xmlns:a16="http://schemas.microsoft.com/office/drawing/2014/main" val="4282229183"/>
                    </a:ext>
                  </a:extLst>
                </a:gridCol>
                <a:gridCol w="3200400">
                  <a:extLst>
                    <a:ext uri="{9D8B030D-6E8A-4147-A177-3AD203B41FA5}">
                      <a16:colId xmlns:a16="http://schemas.microsoft.com/office/drawing/2014/main" val="3023798653"/>
                    </a:ext>
                  </a:extLst>
                </a:gridCol>
                <a:gridCol w="3200400">
                  <a:extLst>
                    <a:ext uri="{9D8B030D-6E8A-4147-A177-3AD203B41FA5}">
                      <a16:colId xmlns:a16="http://schemas.microsoft.com/office/drawing/2014/main" val="3188287852"/>
                    </a:ext>
                  </a:extLst>
                </a:gridCol>
              </a:tblGrid>
              <a:tr h="1240984">
                <a:tc>
                  <a:txBody>
                    <a:bodyPr/>
                    <a:lstStyle/>
                    <a:p>
                      <a:pPr algn="ctr"/>
                      <a:r>
                        <a:rPr lang="en-US" sz="3200" b="1" dirty="0" smtClean="0">
                          <a:latin typeface="Neue Einstellung" panose="020B0604020202020204" charset="0"/>
                        </a:rPr>
                        <a:t>Rule</a:t>
                      </a:r>
                      <a:r>
                        <a:rPr lang="en-US" sz="3200" b="1" baseline="0" dirty="0" smtClean="0">
                          <a:latin typeface="Neue Einstellung" panose="020B0604020202020204" charset="0"/>
                        </a:rPr>
                        <a:t> </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Front Sensor</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Lateral</a:t>
                      </a:r>
                      <a:r>
                        <a:rPr lang="en-US" sz="3200" b="1" baseline="0" dirty="0" smtClean="0">
                          <a:latin typeface="Neue Einstellung" panose="020B0604020202020204" charset="0"/>
                        </a:rPr>
                        <a:t> Sensor</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Left Motor</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Right</a:t>
                      </a:r>
                      <a:r>
                        <a:rPr lang="en-US" sz="3200" b="1" baseline="0" dirty="0" smtClean="0">
                          <a:latin typeface="Neue Einstellung" panose="020B0604020202020204" charset="0"/>
                        </a:rPr>
                        <a:t> Motor</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9028796"/>
                  </a:ext>
                </a:extLst>
              </a:tr>
              <a:tr h="673676">
                <a:tc>
                  <a:txBody>
                    <a:bodyPr/>
                    <a:lstStyle/>
                    <a:p>
                      <a:pPr algn="ctr"/>
                      <a:r>
                        <a:rPr lang="en-US" sz="3200" b="1" dirty="0" smtClean="0">
                          <a:latin typeface="Neue Einstellung" panose="020B0604020202020204" charset="0"/>
                        </a:rPr>
                        <a:t>1</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Small</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Small</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1" dirty="0" smtClean="0">
                          <a:latin typeface="Neue Einstellung" panose="020B0604020202020204" charset="0"/>
                        </a:rPr>
                        <a:t>Fast</a:t>
                      </a:r>
                      <a:endParaRPr lang="vi-VN" sz="3200" b="1" dirty="0" smtClean="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Average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881397"/>
                  </a:ext>
                </a:extLst>
              </a:tr>
              <a:tr h="673676">
                <a:tc>
                  <a:txBody>
                    <a:bodyPr/>
                    <a:lstStyle/>
                    <a:p>
                      <a:pPr algn="ctr"/>
                      <a:r>
                        <a:rPr lang="en-US" sz="3200" b="1" dirty="0" smtClean="0">
                          <a:latin typeface="Neue Einstellung" panose="020B0604020202020204" charset="0"/>
                        </a:rPr>
                        <a:t>2</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Small</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Safe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smtClean="0">
                          <a:ln>
                            <a:noFill/>
                          </a:ln>
                          <a:solidFill>
                            <a:prstClr val="black"/>
                          </a:solidFill>
                          <a:effectLst/>
                          <a:uLnTx/>
                          <a:uFillTx/>
                          <a:latin typeface="Neue Einstellung" panose="020B0604020202020204" charset="0"/>
                          <a:ea typeface="+mn-ea"/>
                          <a:cs typeface="+mn-cs"/>
                        </a:rPr>
                        <a:t>Fast</a:t>
                      </a:r>
                      <a:endParaRPr kumimoji="0" lang="vi-VN" sz="3200" b="1" i="0" u="none" strike="noStrike" kern="1200" cap="none" spc="0" normalizeH="0" baseline="0" noProof="0" dirty="0" smtClean="0">
                        <a:ln>
                          <a:noFill/>
                        </a:ln>
                        <a:solidFill>
                          <a:prstClr val="black"/>
                        </a:solidFill>
                        <a:effectLst/>
                        <a:uLnTx/>
                        <a:uFillTx/>
                        <a:latin typeface="Neue Einstellung"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Average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3095483"/>
                  </a:ext>
                </a:extLst>
              </a:tr>
              <a:tr h="673676">
                <a:tc>
                  <a:txBody>
                    <a:bodyPr/>
                    <a:lstStyle/>
                    <a:p>
                      <a:pPr algn="ctr"/>
                      <a:r>
                        <a:rPr lang="en-US" sz="3200" b="1" dirty="0" smtClean="0">
                          <a:latin typeface="Neue Einstellung" panose="020B0604020202020204" charset="0"/>
                        </a:rPr>
                        <a:t>3</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Small</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Big</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smtClean="0">
                          <a:ln>
                            <a:noFill/>
                          </a:ln>
                          <a:solidFill>
                            <a:prstClr val="black"/>
                          </a:solidFill>
                          <a:effectLst/>
                          <a:uLnTx/>
                          <a:uFillTx/>
                          <a:latin typeface="Neue Einstellung" panose="020B0604020202020204" charset="0"/>
                          <a:ea typeface="+mn-ea"/>
                          <a:cs typeface="+mn-cs"/>
                        </a:rPr>
                        <a:t>Fast</a:t>
                      </a:r>
                      <a:endParaRPr kumimoji="0" lang="vi-VN" sz="3200" b="1" i="0" u="none" strike="noStrike" kern="1200" cap="none" spc="0" normalizeH="0" baseline="0" noProof="0" dirty="0" smtClean="0">
                        <a:ln>
                          <a:noFill/>
                        </a:ln>
                        <a:solidFill>
                          <a:prstClr val="black"/>
                        </a:solidFill>
                        <a:effectLst/>
                        <a:uLnTx/>
                        <a:uFillTx/>
                        <a:latin typeface="Neue Einstellung"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Average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1842550"/>
                  </a:ext>
                </a:extLst>
              </a:tr>
              <a:tr h="673676">
                <a:tc>
                  <a:txBody>
                    <a:bodyPr/>
                    <a:lstStyle/>
                    <a:p>
                      <a:pPr algn="ctr"/>
                      <a:r>
                        <a:rPr lang="en-US" sz="3200" b="1" dirty="0" smtClean="0">
                          <a:latin typeface="Neue Einstellung" panose="020B0604020202020204" charset="0"/>
                        </a:rPr>
                        <a:t>4</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Safe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Small</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smtClean="0">
                          <a:ln>
                            <a:noFill/>
                          </a:ln>
                          <a:solidFill>
                            <a:prstClr val="black"/>
                          </a:solidFill>
                          <a:effectLst/>
                          <a:uLnTx/>
                          <a:uFillTx/>
                          <a:latin typeface="Neue Einstellung" panose="020B0604020202020204" charset="0"/>
                          <a:ea typeface="+mn-ea"/>
                          <a:cs typeface="+mn-cs"/>
                        </a:rPr>
                        <a:t>Fast</a:t>
                      </a:r>
                      <a:endParaRPr kumimoji="0" lang="vi-VN" sz="3200" b="1" i="0" u="none" strike="noStrike" kern="1200" cap="none" spc="0" normalizeH="0" baseline="0" noProof="0" dirty="0" smtClean="0">
                        <a:ln>
                          <a:noFill/>
                        </a:ln>
                        <a:solidFill>
                          <a:prstClr val="black"/>
                        </a:solidFill>
                        <a:effectLst/>
                        <a:uLnTx/>
                        <a:uFillTx/>
                        <a:latin typeface="Neue Einstellung"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Average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055880"/>
                  </a:ext>
                </a:extLst>
              </a:tr>
              <a:tr h="673676">
                <a:tc>
                  <a:txBody>
                    <a:bodyPr/>
                    <a:lstStyle/>
                    <a:p>
                      <a:pPr algn="ctr"/>
                      <a:r>
                        <a:rPr lang="en-US" sz="3200" b="1" dirty="0" smtClean="0">
                          <a:latin typeface="Neue Einstellung" panose="020B0604020202020204" charset="0"/>
                        </a:rPr>
                        <a:t>5</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Safe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Safe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prstClr val="black"/>
                          </a:solidFill>
                          <a:effectLst/>
                          <a:uLnTx/>
                          <a:uFillTx/>
                          <a:latin typeface="Neue Einstellung" panose="020B0604020202020204" charset="0"/>
                          <a:ea typeface="+mn-ea"/>
                          <a:cs typeface="+mn-cs"/>
                        </a:rPr>
                        <a:t>Fast</a:t>
                      </a:r>
                      <a:endParaRPr kumimoji="0" lang="vi-VN" sz="3200" b="1" i="0" u="none" strike="noStrike" kern="1200" cap="none" spc="0" normalizeH="0" baseline="0" noProof="0" dirty="0" smtClean="0">
                        <a:ln>
                          <a:noFill/>
                        </a:ln>
                        <a:solidFill>
                          <a:prstClr val="black"/>
                        </a:solidFill>
                        <a:effectLst/>
                        <a:uLnTx/>
                        <a:uFillTx/>
                        <a:latin typeface="Neue Einstellung"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Fast</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2585967"/>
                  </a:ext>
                </a:extLst>
              </a:tr>
              <a:tr h="673676">
                <a:tc>
                  <a:txBody>
                    <a:bodyPr/>
                    <a:lstStyle/>
                    <a:p>
                      <a:pPr algn="ctr"/>
                      <a:r>
                        <a:rPr lang="en-US" sz="3200" b="1" dirty="0" smtClean="0">
                          <a:latin typeface="Neue Einstellung" panose="020B0604020202020204" charset="0"/>
                        </a:rPr>
                        <a:t>6</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Safe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Big</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Average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Fast</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3481349"/>
                  </a:ext>
                </a:extLst>
              </a:tr>
              <a:tr h="673676">
                <a:tc>
                  <a:txBody>
                    <a:bodyPr/>
                    <a:lstStyle/>
                    <a:p>
                      <a:pPr algn="ctr"/>
                      <a:r>
                        <a:rPr lang="en-US" sz="3200" b="1" dirty="0" smtClean="0">
                          <a:latin typeface="Neue Einstellung" panose="020B0604020202020204" charset="0"/>
                        </a:rPr>
                        <a:t>7</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Big</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Small</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Fast</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Average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977144"/>
                  </a:ext>
                </a:extLst>
              </a:tr>
              <a:tr h="673676">
                <a:tc>
                  <a:txBody>
                    <a:bodyPr/>
                    <a:lstStyle/>
                    <a:p>
                      <a:pPr algn="ctr"/>
                      <a:r>
                        <a:rPr lang="en-US" sz="3200" b="1" dirty="0" smtClean="0">
                          <a:latin typeface="Neue Einstellung" panose="020B0604020202020204" charset="0"/>
                        </a:rPr>
                        <a:t>8</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Big</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Safe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Fast</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Fast</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7558438"/>
                  </a:ext>
                </a:extLst>
              </a:tr>
              <a:tr h="673676">
                <a:tc>
                  <a:txBody>
                    <a:bodyPr/>
                    <a:lstStyle/>
                    <a:p>
                      <a:pPr algn="ctr"/>
                      <a:r>
                        <a:rPr lang="en-US" sz="3200" b="1" dirty="0" smtClean="0">
                          <a:latin typeface="Neue Einstellung" panose="020B0604020202020204" charset="0"/>
                        </a:rPr>
                        <a:t>9</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Big</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Big</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Average</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smtClean="0">
                          <a:latin typeface="Neue Einstellung" panose="020B0604020202020204" charset="0"/>
                        </a:rPr>
                        <a:t>Fast</a:t>
                      </a:r>
                      <a:endParaRPr lang="vi-VN" sz="3200" b="1" dirty="0">
                        <a:latin typeface="Neue Einstellung"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4866027"/>
                  </a:ext>
                </a:extLst>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3476534" y="-66675"/>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Thực hiện việc xây dựng bồ điều khiển mờ</a:t>
            </a:r>
          </a:p>
        </p:txBody>
      </p:sp>
      <p:sp>
        <p:nvSpPr>
          <p:cNvPr id="3" name="AutoShape 3"/>
          <p:cNvSpPr/>
          <p:nvPr/>
        </p:nvSpPr>
        <p:spPr>
          <a:xfrm>
            <a:off x="-131306" y="664528"/>
            <a:ext cx="10568845" cy="0"/>
          </a:xfrm>
          <a:prstGeom prst="line">
            <a:avLst/>
          </a:prstGeom>
          <a:ln w="47625" cap="flat">
            <a:solidFill>
              <a:srgbClr val="804F3B"/>
            </a:solidFill>
            <a:prstDash val="solid"/>
            <a:headEnd type="none" w="sm" len="sm"/>
            <a:tailEnd type="none" w="sm" len="sm"/>
          </a:ln>
        </p:spPr>
      </p:sp>
      <p:grpSp>
        <p:nvGrpSpPr>
          <p:cNvPr id="4" name="Group 4"/>
          <p:cNvGrpSpPr/>
          <p:nvPr/>
        </p:nvGrpSpPr>
        <p:grpSpPr>
          <a:xfrm>
            <a:off x="16740784" y="0"/>
            <a:ext cx="1547216" cy="10287000"/>
            <a:chOff x="0" y="0"/>
            <a:chExt cx="523379" cy="3479800"/>
          </a:xfrm>
        </p:grpSpPr>
        <p:sp>
          <p:nvSpPr>
            <p:cNvPr id="5" name="Freeform 5"/>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6" name="AutoShape 6"/>
          <p:cNvSpPr/>
          <p:nvPr/>
        </p:nvSpPr>
        <p:spPr>
          <a:xfrm>
            <a:off x="12160704" y="447830"/>
            <a:ext cx="4966884" cy="1095233"/>
          </a:xfrm>
          <a:prstGeom prst="rect">
            <a:avLst/>
          </a:prstGeom>
          <a:solidFill>
            <a:srgbClr val="E6CCB2"/>
          </a:solidFill>
        </p:spPr>
      </p:sp>
      <p:sp>
        <p:nvSpPr>
          <p:cNvPr id="7" name="TextBox 7"/>
          <p:cNvSpPr txBox="1"/>
          <p:nvPr/>
        </p:nvSpPr>
        <p:spPr>
          <a:xfrm>
            <a:off x="17127588" y="9201150"/>
            <a:ext cx="773608" cy="1099820"/>
          </a:xfrm>
          <a:prstGeom prst="rect">
            <a:avLst/>
          </a:prstGeom>
        </p:spPr>
        <p:txBody>
          <a:bodyPr lIns="0" tIns="0" rIns="0" bIns="0" rtlCol="0" anchor="t">
            <a:spAutoFit/>
          </a:bodyPr>
          <a:lstStyle/>
          <a:p>
            <a:pPr algn="ctr">
              <a:lnSpc>
                <a:spcPts val="4480"/>
              </a:lnSpc>
            </a:pPr>
            <a:r>
              <a:rPr lang="en-US" sz="3200">
                <a:solidFill>
                  <a:srgbClr val="804F3B"/>
                </a:solidFill>
                <a:latin typeface="Prata"/>
              </a:rPr>
              <a:t>12</a:t>
            </a:r>
          </a:p>
          <a:p>
            <a:pPr algn="ctr">
              <a:lnSpc>
                <a:spcPts val="4480"/>
              </a:lnSpc>
            </a:pPr>
            <a:endParaRPr lang="en-US" sz="3200">
              <a:solidFill>
                <a:srgbClr val="804F3B"/>
              </a:solidFill>
              <a:latin typeface="Prata"/>
            </a:endParaRPr>
          </a:p>
        </p:txBody>
      </p:sp>
      <p:sp>
        <p:nvSpPr>
          <p:cNvPr id="8" name="TextBox 8"/>
          <p:cNvSpPr txBox="1"/>
          <p:nvPr/>
        </p:nvSpPr>
        <p:spPr>
          <a:xfrm>
            <a:off x="6014496" y="597853"/>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Rule Base</a:t>
            </a:r>
          </a:p>
        </p:txBody>
      </p:sp>
      <p:pic>
        <p:nvPicPr>
          <p:cNvPr id="9" name="Picture 9"/>
          <p:cNvPicPr>
            <a:picLocks noChangeAspect="1"/>
          </p:cNvPicPr>
          <p:nvPr/>
        </p:nvPicPr>
        <p:blipFill>
          <a:blip r:embed="rId2"/>
          <a:srcRect l="10915" t="5003" r="23043" b="8895"/>
          <a:stretch>
            <a:fillRect/>
          </a:stretch>
        </p:blipFill>
        <p:spPr>
          <a:xfrm>
            <a:off x="675101" y="2358204"/>
            <a:ext cx="7002266" cy="4978269"/>
          </a:xfrm>
          <a:prstGeom prst="rect">
            <a:avLst/>
          </a:prstGeom>
        </p:spPr>
      </p:pic>
      <p:pic>
        <p:nvPicPr>
          <p:cNvPr id="10" name="Picture 10"/>
          <p:cNvPicPr>
            <a:picLocks noChangeAspect="1"/>
          </p:cNvPicPr>
          <p:nvPr/>
        </p:nvPicPr>
        <p:blipFill>
          <a:blip r:embed="rId3"/>
          <a:srcRect l="12738" r="22440" b="10993"/>
          <a:stretch>
            <a:fillRect/>
          </a:stretch>
        </p:blipFill>
        <p:spPr>
          <a:xfrm>
            <a:off x="9144000" y="2358204"/>
            <a:ext cx="6623028" cy="497826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3476534" y="-66675"/>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Thực hiện việc xây dựng bồ điều khiển mờ</a:t>
            </a:r>
          </a:p>
        </p:txBody>
      </p:sp>
      <p:sp>
        <p:nvSpPr>
          <p:cNvPr id="3" name="AutoShape 3"/>
          <p:cNvSpPr/>
          <p:nvPr/>
        </p:nvSpPr>
        <p:spPr>
          <a:xfrm>
            <a:off x="-131306" y="664528"/>
            <a:ext cx="10568845" cy="0"/>
          </a:xfrm>
          <a:prstGeom prst="line">
            <a:avLst/>
          </a:prstGeom>
          <a:ln w="47625" cap="flat">
            <a:solidFill>
              <a:srgbClr val="804F3B"/>
            </a:solidFill>
            <a:prstDash val="solid"/>
            <a:headEnd type="none" w="sm" len="sm"/>
            <a:tailEnd type="none" w="sm" len="sm"/>
          </a:ln>
        </p:spPr>
      </p:sp>
      <p:grpSp>
        <p:nvGrpSpPr>
          <p:cNvPr id="4" name="Group 4"/>
          <p:cNvGrpSpPr/>
          <p:nvPr/>
        </p:nvGrpSpPr>
        <p:grpSpPr>
          <a:xfrm>
            <a:off x="16740784" y="0"/>
            <a:ext cx="1547216" cy="10287000"/>
            <a:chOff x="0" y="0"/>
            <a:chExt cx="523379" cy="3479800"/>
          </a:xfrm>
        </p:grpSpPr>
        <p:sp>
          <p:nvSpPr>
            <p:cNvPr id="5" name="Freeform 5"/>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6" name="AutoShape 6"/>
          <p:cNvSpPr/>
          <p:nvPr/>
        </p:nvSpPr>
        <p:spPr>
          <a:xfrm>
            <a:off x="12160704" y="447830"/>
            <a:ext cx="4966884" cy="1095233"/>
          </a:xfrm>
          <a:prstGeom prst="rect">
            <a:avLst/>
          </a:prstGeom>
          <a:solidFill>
            <a:srgbClr val="E6CCB2"/>
          </a:solidFill>
        </p:spPr>
      </p:sp>
      <p:sp>
        <p:nvSpPr>
          <p:cNvPr id="7" name="TextBox 7"/>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13</a:t>
            </a:r>
          </a:p>
        </p:txBody>
      </p:sp>
      <p:sp>
        <p:nvSpPr>
          <p:cNvPr id="8" name="TextBox 8"/>
          <p:cNvSpPr txBox="1"/>
          <p:nvPr/>
        </p:nvSpPr>
        <p:spPr>
          <a:xfrm>
            <a:off x="6014496" y="597853"/>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Fuzzy Implication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3476534" y="-66675"/>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Thực hiện việc xây dựng bồ điều khiển mờ</a:t>
            </a:r>
          </a:p>
        </p:txBody>
      </p:sp>
      <p:sp>
        <p:nvSpPr>
          <p:cNvPr id="3" name="AutoShape 3"/>
          <p:cNvSpPr/>
          <p:nvPr/>
        </p:nvSpPr>
        <p:spPr>
          <a:xfrm>
            <a:off x="-131306" y="664528"/>
            <a:ext cx="10568845" cy="0"/>
          </a:xfrm>
          <a:prstGeom prst="line">
            <a:avLst/>
          </a:prstGeom>
          <a:ln w="47625" cap="flat">
            <a:solidFill>
              <a:srgbClr val="804F3B"/>
            </a:solidFill>
            <a:prstDash val="solid"/>
            <a:headEnd type="none" w="sm" len="sm"/>
            <a:tailEnd type="none" w="sm" len="sm"/>
          </a:ln>
        </p:spPr>
      </p:sp>
      <p:grpSp>
        <p:nvGrpSpPr>
          <p:cNvPr id="4" name="Group 4"/>
          <p:cNvGrpSpPr/>
          <p:nvPr/>
        </p:nvGrpSpPr>
        <p:grpSpPr>
          <a:xfrm>
            <a:off x="16740784" y="0"/>
            <a:ext cx="1547216" cy="10287000"/>
            <a:chOff x="0" y="0"/>
            <a:chExt cx="523379" cy="3479800"/>
          </a:xfrm>
        </p:grpSpPr>
        <p:sp>
          <p:nvSpPr>
            <p:cNvPr id="5" name="Freeform 5"/>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6" name="AutoShape 6"/>
          <p:cNvSpPr/>
          <p:nvPr/>
        </p:nvSpPr>
        <p:spPr>
          <a:xfrm>
            <a:off x="12160704" y="447830"/>
            <a:ext cx="4966884" cy="1095233"/>
          </a:xfrm>
          <a:prstGeom prst="rect">
            <a:avLst/>
          </a:prstGeom>
          <a:solidFill>
            <a:srgbClr val="E6CCB2"/>
          </a:solidFill>
        </p:spPr>
      </p:sp>
      <p:sp>
        <p:nvSpPr>
          <p:cNvPr id="7" name="TextBox 7"/>
          <p:cNvSpPr txBox="1"/>
          <p:nvPr/>
        </p:nvSpPr>
        <p:spPr>
          <a:xfrm>
            <a:off x="17127588" y="9201150"/>
            <a:ext cx="773608" cy="1099820"/>
          </a:xfrm>
          <a:prstGeom prst="rect">
            <a:avLst/>
          </a:prstGeom>
        </p:spPr>
        <p:txBody>
          <a:bodyPr lIns="0" tIns="0" rIns="0" bIns="0" rtlCol="0" anchor="t">
            <a:spAutoFit/>
          </a:bodyPr>
          <a:lstStyle/>
          <a:p>
            <a:pPr algn="ctr">
              <a:lnSpc>
                <a:spcPts val="4480"/>
              </a:lnSpc>
            </a:pPr>
            <a:r>
              <a:rPr lang="en-US" sz="3200">
                <a:solidFill>
                  <a:srgbClr val="804F3B"/>
                </a:solidFill>
                <a:latin typeface="Prata"/>
              </a:rPr>
              <a:t>12</a:t>
            </a:r>
          </a:p>
          <a:p>
            <a:pPr algn="ctr">
              <a:lnSpc>
                <a:spcPts val="4480"/>
              </a:lnSpc>
            </a:pPr>
            <a:endParaRPr lang="en-US" sz="3200">
              <a:solidFill>
                <a:srgbClr val="804F3B"/>
              </a:solidFill>
              <a:latin typeface="Prata"/>
            </a:endParaRPr>
          </a:p>
        </p:txBody>
      </p:sp>
      <p:sp>
        <p:nvSpPr>
          <p:cNvPr id="8" name="TextBox 8"/>
          <p:cNvSpPr txBox="1"/>
          <p:nvPr/>
        </p:nvSpPr>
        <p:spPr>
          <a:xfrm>
            <a:off x="6014496" y="627146"/>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Defuzzification</a:t>
            </a:r>
          </a:p>
        </p:txBody>
      </p:sp>
      <p:pic>
        <p:nvPicPr>
          <p:cNvPr id="9" name="Picture 9"/>
          <p:cNvPicPr>
            <a:picLocks noChangeAspect="1"/>
          </p:cNvPicPr>
          <p:nvPr/>
        </p:nvPicPr>
        <p:blipFill>
          <a:blip r:embed="rId2"/>
          <a:srcRect t="160" b="160"/>
          <a:stretch>
            <a:fillRect/>
          </a:stretch>
        </p:blipFill>
        <p:spPr>
          <a:xfrm>
            <a:off x="1028700" y="950530"/>
            <a:ext cx="9408839" cy="4628569"/>
          </a:xfrm>
          <a:prstGeom prst="rect">
            <a:avLst/>
          </a:prstGeom>
        </p:spPr>
      </p:pic>
      <p:pic>
        <p:nvPicPr>
          <p:cNvPr id="10" name="Picture 10"/>
          <p:cNvPicPr>
            <a:picLocks noChangeAspect="1"/>
          </p:cNvPicPr>
          <p:nvPr/>
        </p:nvPicPr>
        <p:blipFill>
          <a:blip r:embed="rId3"/>
          <a:srcRect r="1217"/>
          <a:stretch>
            <a:fillRect/>
          </a:stretch>
        </p:blipFill>
        <p:spPr>
          <a:xfrm>
            <a:off x="1028700" y="5578963"/>
            <a:ext cx="9408839" cy="470803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05904" y="247574"/>
            <a:ext cx="12876192" cy="979185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AutoShape 2"/>
          <p:cNvSpPr/>
          <p:nvPr/>
        </p:nvSpPr>
        <p:spPr>
          <a:xfrm>
            <a:off x="0" y="725805"/>
            <a:ext cx="5690049" cy="0"/>
          </a:xfrm>
          <a:prstGeom prst="line">
            <a:avLst/>
          </a:prstGeom>
          <a:ln w="9525" cap="rnd">
            <a:solidFill>
              <a:srgbClr val="042B91"/>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2845024" y="1028700"/>
            <a:ext cx="11282327" cy="8461745"/>
          </a:xfrm>
          <a:prstGeom prst="rect">
            <a:avLst/>
          </a:prstGeom>
        </p:spPr>
      </p:pic>
      <p:sp>
        <p:nvSpPr>
          <p:cNvPr id="4" name="TextBox 4"/>
          <p:cNvSpPr txBox="1"/>
          <p:nvPr/>
        </p:nvSpPr>
        <p:spPr>
          <a:xfrm>
            <a:off x="310009" y="-95250"/>
            <a:ext cx="6848808" cy="821055"/>
          </a:xfrm>
          <a:prstGeom prst="rect">
            <a:avLst/>
          </a:prstGeom>
        </p:spPr>
        <p:txBody>
          <a:bodyPr lIns="0" tIns="0" rIns="0" bIns="0" rtlCol="0" anchor="t">
            <a:spAutoFit/>
          </a:bodyPr>
          <a:lstStyle/>
          <a:p>
            <a:pPr>
              <a:lnSpc>
                <a:spcPts val="6719"/>
              </a:lnSpc>
            </a:pPr>
            <a:r>
              <a:rPr lang="en-US" sz="4800">
                <a:solidFill>
                  <a:srgbClr val="042B91"/>
                </a:solidFill>
                <a:latin typeface="Neue Einstellung Bold"/>
              </a:rPr>
              <a:t>Kết quả thực hiện</a:t>
            </a:r>
          </a:p>
        </p:txBody>
      </p:sp>
      <p:grpSp>
        <p:nvGrpSpPr>
          <p:cNvPr id="5" name="Group 5"/>
          <p:cNvGrpSpPr/>
          <p:nvPr/>
        </p:nvGrpSpPr>
        <p:grpSpPr>
          <a:xfrm>
            <a:off x="16740784" y="0"/>
            <a:ext cx="1547216" cy="10287000"/>
            <a:chOff x="0" y="0"/>
            <a:chExt cx="523379" cy="3479800"/>
          </a:xfrm>
        </p:grpSpPr>
        <p:sp>
          <p:nvSpPr>
            <p:cNvPr id="6" name="Freeform 6"/>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7" name="TextBox 7"/>
          <p:cNvSpPr txBox="1"/>
          <p:nvPr/>
        </p:nvSpPr>
        <p:spPr>
          <a:xfrm>
            <a:off x="17127588" y="9201150"/>
            <a:ext cx="773608" cy="1099820"/>
          </a:xfrm>
          <a:prstGeom prst="rect">
            <a:avLst/>
          </a:prstGeom>
        </p:spPr>
        <p:txBody>
          <a:bodyPr lIns="0" tIns="0" rIns="0" bIns="0" rtlCol="0" anchor="t">
            <a:spAutoFit/>
          </a:bodyPr>
          <a:lstStyle/>
          <a:p>
            <a:pPr algn="ctr">
              <a:lnSpc>
                <a:spcPts val="4480"/>
              </a:lnSpc>
            </a:pPr>
            <a:r>
              <a:rPr lang="en-US" sz="3200">
                <a:solidFill>
                  <a:srgbClr val="804F3B"/>
                </a:solidFill>
                <a:latin typeface="Prata"/>
              </a:rPr>
              <a:t>12</a:t>
            </a:r>
          </a:p>
          <a:p>
            <a:pPr algn="ctr">
              <a:lnSpc>
                <a:spcPts val="4480"/>
              </a:lnSpc>
            </a:pPr>
            <a:endParaRPr lang="en-US" sz="3200">
              <a:solidFill>
                <a:srgbClr val="804F3B"/>
              </a:solidFill>
              <a:latin typeface="Prata"/>
            </a:endParaRPr>
          </a:p>
        </p:txBody>
      </p:sp>
      <p:grpSp>
        <p:nvGrpSpPr>
          <p:cNvPr id="8" name="Group 8"/>
          <p:cNvGrpSpPr/>
          <p:nvPr/>
        </p:nvGrpSpPr>
        <p:grpSpPr>
          <a:xfrm>
            <a:off x="17008473" y="412784"/>
            <a:ext cx="1011839" cy="1011839"/>
            <a:chOff x="0" y="0"/>
            <a:chExt cx="1349118" cy="1349118"/>
          </a:xfrm>
        </p:grpSpPr>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1349118" cy="1349118"/>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2702" y="32702"/>
              <a:ext cx="1283714" cy="1283714"/>
            </a:xfrm>
            <a:prstGeom prst="rect">
              <a:avLst/>
            </a:prstGeom>
          </p:spPr>
        </p:pic>
      </p:grpSp>
      <p:sp>
        <p:nvSpPr>
          <p:cNvPr id="11" name="TextBox 11"/>
          <p:cNvSpPr txBox="1"/>
          <p:nvPr/>
        </p:nvSpPr>
        <p:spPr>
          <a:xfrm>
            <a:off x="17411031" y="427531"/>
            <a:ext cx="206722" cy="887095"/>
          </a:xfrm>
          <a:prstGeom prst="rect">
            <a:avLst/>
          </a:prstGeom>
        </p:spPr>
        <p:txBody>
          <a:bodyPr lIns="0" tIns="0" rIns="0" bIns="0" rtlCol="0" anchor="t">
            <a:spAutoFit/>
          </a:bodyPr>
          <a:lstStyle/>
          <a:p>
            <a:pPr algn="ctr">
              <a:lnSpc>
                <a:spcPts val="7279"/>
              </a:lnSpc>
            </a:pPr>
            <a:r>
              <a:rPr lang="en-US" sz="5199">
                <a:solidFill>
                  <a:srgbClr val="042B91"/>
                </a:solidFill>
                <a:latin typeface="Neue Einstellung"/>
              </a:rPr>
              <a:t>1</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008473" y="412784"/>
            <a:ext cx="1011839" cy="1011839"/>
          </a:xfrm>
          <a:prstGeom prst="rect">
            <a:avLst/>
          </a:prstGeom>
        </p:spPr>
      </p:pic>
      <p:sp>
        <p:nvSpPr>
          <p:cNvPr id="3" name="TextBox 3"/>
          <p:cNvSpPr txBox="1"/>
          <p:nvPr/>
        </p:nvSpPr>
        <p:spPr>
          <a:xfrm>
            <a:off x="17411031" y="427531"/>
            <a:ext cx="206722" cy="887095"/>
          </a:xfrm>
          <a:prstGeom prst="rect">
            <a:avLst/>
          </a:prstGeom>
        </p:spPr>
        <p:txBody>
          <a:bodyPr lIns="0" tIns="0" rIns="0" bIns="0" rtlCol="0" anchor="t">
            <a:spAutoFit/>
          </a:bodyPr>
          <a:lstStyle/>
          <a:p>
            <a:pPr algn="ctr">
              <a:lnSpc>
                <a:spcPts val="7279"/>
              </a:lnSpc>
            </a:pPr>
            <a:r>
              <a:rPr lang="en-US" sz="5199">
                <a:solidFill>
                  <a:srgbClr val="042B91"/>
                </a:solidFill>
                <a:latin typeface="Neue Einstellung"/>
              </a:rPr>
              <a:t>1</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grpSp>
        <p:nvGrpSpPr>
          <p:cNvPr id="4" name="Group 4"/>
          <p:cNvGrpSpPr/>
          <p:nvPr/>
        </p:nvGrpSpPr>
        <p:grpSpPr>
          <a:xfrm>
            <a:off x="17008473" y="412784"/>
            <a:ext cx="1011839" cy="1011839"/>
            <a:chOff x="0" y="0"/>
            <a:chExt cx="1349118" cy="1349118"/>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1349118" cy="134911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2702" y="32702"/>
              <a:ext cx="1283714" cy="1283714"/>
            </a:xfrm>
            <a:prstGeom prst="rect">
              <a:avLst/>
            </a:prstGeom>
          </p:spPr>
        </p:pic>
      </p:grpSp>
      <p:pic>
        <p:nvPicPr>
          <p:cNvPr id="7" name="Picture 7"/>
          <p:cNvPicPr>
            <a:picLocks noChangeAspect="1"/>
          </p:cNvPicPr>
          <p:nvPr/>
        </p:nvPicPr>
        <p:blipFill>
          <a:blip r:embed="rId6"/>
          <a:srcRect/>
          <a:stretch>
            <a:fillRect/>
          </a:stretch>
        </p:blipFill>
        <p:spPr>
          <a:xfrm>
            <a:off x="2140958" y="460074"/>
            <a:ext cx="12489135" cy="9366851"/>
          </a:xfrm>
          <a:prstGeom prst="rect">
            <a:avLst/>
          </a:prstGeom>
        </p:spPr>
      </p:pic>
      <p:sp>
        <p:nvSpPr>
          <p:cNvPr id="8" name="TextBox 8"/>
          <p:cNvSpPr txBox="1"/>
          <p:nvPr/>
        </p:nvSpPr>
        <p:spPr>
          <a:xfrm>
            <a:off x="17127588" y="9201150"/>
            <a:ext cx="773608" cy="1099820"/>
          </a:xfrm>
          <a:prstGeom prst="rect">
            <a:avLst/>
          </a:prstGeom>
        </p:spPr>
        <p:txBody>
          <a:bodyPr lIns="0" tIns="0" rIns="0" bIns="0" rtlCol="0" anchor="t">
            <a:spAutoFit/>
          </a:bodyPr>
          <a:lstStyle/>
          <a:p>
            <a:pPr algn="ctr">
              <a:lnSpc>
                <a:spcPts val="4480"/>
              </a:lnSpc>
            </a:pPr>
            <a:r>
              <a:rPr lang="en-US" sz="3200">
                <a:solidFill>
                  <a:srgbClr val="804F3B"/>
                </a:solidFill>
                <a:latin typeface="Prata"/>
              </a:rPr>
              <a:t>12</a:t>
            </a:r>
          </a:p>
          <a:p>
            <a:pPr algn="ctr">
              <a:lnSpc>
                <a:spcPts val="4480"/>
              </a:lnSpc>
            </a:pPr>
            <a:endParaRPr lang="en-US" sz="3200">
              <a:solidFill>
                <a:srgbClr val="804F3B"/>
              </a:solidFill>
              <a:latin typeface="Prata"/>
            </a:endParaRPr>
          </a:p>
        </p:txBody>
      </p:sp>
      <p:sp>
        <p:nvSpPr>
          <p:cNvPr id="9" name="TextBox 9"/>
          <p:cNvSpPr txBox="1"/>
          <p:nvPr/>
        </p:nvSpPr>
        <p:spPr>
          <a:xfrm>
            <a:off x="17311614" y="427531"/>
            <a:ext cx="405557" cy="887095"/>
          </a:xfrm>
          <a:prstGeom prst="rect">
            <a:avLst/>
          </a:prstGeom>
        </p:spPr>
        <p:txBody>
          <a:bodyPr lIns="0" tIns="0" rIns="0" bIns="0" rtlCol="0" anchor="t">
            <a:spAutoFit/>
          </a:bodyPr>
          <a:lstStyle/>
          <a:p>
            <a:pPr algn="ctr">
              <a:lnSpc>
                <a:spcPts val="7279"/>
              </a:lnSpc>
            </a:pPr>
            <a:r>
              <a:rPr lang="en-US" sz="5199">
                <a:solidFill>
                  <a:srgbClr val="042B91"/>
                </a:solidFill>
                <a:latin typeface="Neue Einstellung"/>
              </a:rPr>
              <a:t>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0" y="570548"/>
            <a:ext cx="16740784" cy="821055"/>
          </a:xfrm>
          <a:prstGeom prst="rect">
            <a:avLst/>
          </a:prstGeom>
        </p:spPr>
        <p:txBody>
          <a:bodyPr lIns="0" tIns="0" rIns="0" bIns="0" rtlCol="0" anchor="t">
            <a:spAutoFit/>
          </a:bodyPr>
          <a:lstStyle/>
          <a:p>
            <a:pPr algn="ctr">
              <a:lnSpc>
                <a:spcPts val="6719"/>
              </a:lnSpc>
            </a:pPr>
            <a:r>
              <a:rPr lang="en-US" sz="4800">
                <a:solidFill>
                  <a:srgbClr val="804F3B"/>
                </a:solidFill>
                <a:latin typeface="Fraunces SemiBold Bold"/>
              </a:rPr>
              <a:t>NỘI DUNG THUYẾT TRÌNH</a:t>
            </a:r>
          </a:p>
        </p:txBody>
      </p:sp>
      <p:sp>
        <p:nvSpPr>
          <p:cNvPr id="3" name="TextBox 3"/>
          <p:cNvSpPr txBox="1"/>
          <p:nvPr/>
        </p:nvSpPr>
        <p:spPr>
          <a:xfrm>
            <a:off x="803679" y="1241606"/>
            <a:ext cx="15712084" cy="9590409"/>
          </a:xfrm>
          <a:prstGeom prst="rect">
            <a:avLst/>
          </a:prstGeom>
        </p:spPr>
        <p:txBody>
          <a:bodyPr lIns="0" tIns="0" rIns="0" bIns="0" rtlCol="0" anchor="t">
            <a:spAutoFit/>
          </a:bodyPr>
          <a:lstStyle/>
          <a:p>
            <a:pPr algn="just">
              <a:lnSpc>
                <a:spcPts val="11499"/>
              </a:lnSpc>
            </a:pPr>
            <a:r>
              <a:rPr lang="en-US" sz="4599">
                <a:solidFill>
                  <a:srgbClr val="804F3B"/>
                </a:solidFill>
                <a:latin typeface="Fraunces"/>
              </a:rPr>
              <a:t>I. TỔNG QUAN ĐỀ TÀI </a:t>
            </a:r>
          </a:p>
          <a:p>
            <a:pPr algn="just">
              <a:lnSpc>
                <a:spcPts val="11499"/>
              </a:lnSpc>
            </a:pPr>
            <a:r>
              <a:rPr lang="en-US" sz="4599">
                <a:solidFill>
                  <a:srgbClr val="804F3B"/>
                </a:solidFill>
                <a:latin typeface="Fraunces"/>
              </a:rPr>
              <a:t>II. NỘI DUNG ĐỀ TÀI</a:t>
            </a:r>
          </a:p>
          <a:p>
            <a:pPr marL="993130" lvl="1" indent="-496565" algn="just">
              <a:lnSpc>
                <a:spcPts val="11499"/>
              </a:lnSpc>
              <a:buFont typeface="Arial"/>
              <a:buChar char="•"/>
            </a:pPr>
            <a:r>
              <a:rPr lang="en-US" sz="4599">
                <a:solidFill>
                  <a:srgbClr val="804F3B"/>
                </a:solidFill>
                <a:latin typeface="Fraunces"/>
              </a:rPr>
              <a:t>CƠ SỞ LÝ THUYẾT</a:t>
            </a:r>
          </a:p>
          <a:p>
            <a:pPr marL="993130" lvl="1" indent="-496565" algn="just">
              <a:lnSpc>
                <a:spcPts val="11499"/>
              </a:lnSpc>
              <a:buFont typeface="Arial"/>
              <a:buChar char="•"/>
            </a:pPr>
            <a:r>
              <a:rPr lang="en-US" sz="4599">
                <a:solidFill>
                  <a:srgbClr val="804F3B"/>
                </a:solidFill>
                <a:latin typeface="Fraunces"/>
              </a:rPr>
              <a:t>PHƯƠNG PHÁP THỰC HIỆN</a:t>
            </a:r>
          </a:p>
          <a:p>
            <a:pPr algn="just">
              <a:lnSpc>
                <a:spcPts val="11499"/>
              </a:lnSpc>
            </a:pPr>
            <a:r>
              <a:rPr lang="en-US" sz="4599">
                <a:solidFill>
                  <a:srgbClr val="804F3B"/>
                </a:solidFill>
                <a:latin typeface="Fraunces"/>
              </a:rPr>
              <a:t>III. KẾT QUẢ THỰC HIỆN</a:t>
            </a:r>
          </a:p>
          <a:p>
            <a:pPr algn="just">
              <a:lnSpc>
                <a:spcPts val="11499"/>
              </a:lnSpc>
            </a:pPr>
            <a:r>
              <a:rPr lang="en-US" sz="4599">
                <a:solidFill>
                  <a:srgbClr val="804F3B"/>
                </a:solidFill>
                <a:latin typeface="Fraunces"/>
              </a:rPr>
              <a:t>IV. NHẬN XÉT</a:t>
            </a:r>
          </a:p>
          <a:p>
            <a:pPr algn="just">
              <a:lnSpc>
                <a:spcPts val="6999"/>
              </a:lnSpc>
            </a:pPr>
            <a:endParaRPr lang="en-US" sz="4599">
              <a:solidFill>
                <a:srgbClr val="804F3B"/>
              </a:solidFill>
              <a:latin typeface="Fraunces"/>
            </a:endParaRPr>
          </a:p>
        </p:txBody>
      </p:sp>
      <p:grpSp>
        <p:nvGrpSpPr>
          <p:cNvPr id="4" name="Group 4"/>
          <p:cNvGrpSpPr/>
          <p:nvPr/>
        </p:nvGrpSpPr>
        <p:grpSpPr>
          <a:xfrm>
            <a:off x="16740784" y="0"/>
            <a:ext cx="1547216" cy="10287000"/>
            <a:chOff x="0" y="0"/>
            <a:chExt cx="523379" cy="3479800"/>
          </a:xfrm>
        </p:grpSpPr>
        <p:sp>
          <p:nvSpPr>
            <p:cNvPr id="5" name="Freeform 5"/>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6" name="TextBox 6"/>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grpSp>
        <p:nvGrpSpPr>
          <p:cNvPr id="4" name="Group 4"/>
          <p:cNvGrpSpPr/>
          <p:nvPr/>
        </p:nvGrpSpPr>
        <p:grpSpPr>
          <a:xfrm>
            <a:off x="17008473" y="412784"/>
            <a:ext cx="1011839" cy="1011839"/>
            <a:chOff x="0" y="0"/>
            <a:chExt cx="1349118" cy="1349118"/>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1349118" cy="1349118"/>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2702" y="32702"/>
              <a:ext cx="1283714" cy="1283714"/>
            </a:xfrm>
            <a:prstGeom prst="rect">
              <a:avLst/>
            </a:prstGeom>
          </p:spPr>
        </p:pic>
      </p:grpSp>
      <p:pic>
        <p:nvPicPr>
          <p:cNvPr id="7" name="Picture 7"/>
          <p:cNvPicPr>
            <a:picLocks noChangeAspect="1"/>
          </p:cNvPicPr>
          <p:nvPr/>
        </p:nvPicPr>
        <p:blipFill>
          <a:blip r:embed="rId6"/>
          <a:srcRect b="23615"/>
          <a:stretch>
            <a:fillRect/>
          </a:stretch>
        </p:blipFill>
        <p:spPr>
          <a:xfrm>
            <a:off x="4387825" y="675547"/>
            <a:ext cx="8773925" cy="8935907"/>
          </a:xfrm>
          <a:prstGeom prst="rect">
            <a:avLst/>
          </a:prstGeom>
        </p:spPr>
      </p:pic>
      <p:sp>
        <p:nvSpPr>
          <p:cNvPr id="8" name="TextBox 8"/>
          <p:cNvSpPr txBox="1"/>
          <p:nvPr/>
        </p:nvSpPr>
        <p:spPr>
          <a:xfrm>
            <a:off x="17127588" y="9201150"/>
            <a:ext cx="773608" cy="1099820"/>
          </a:xfrm>
          <a:prstGeom prst="rect">
            <a:avLst/>
          </a:prstGeom>
        </p:spPr>
        <p:txBody>
          <a:bodyPr lIns="0" tIns="0" rIns="0" bIns="0" rtlCol="0" anchor="t">
            <a:spAutoFit/>
          </a:bodyPr>
          <a:lstStyle/>
          <a:p>
            <a:pPr algn="ctr">
              <a:lnSpc>
                <a:spcPts val="4480"/>
              </a:lnSpc>
            </a:pPr>
            <a:r>
              <a:rPr lang="en-US" sz="3200">
                <a:solidFill>
                  <a:srgbClr val="804F3B"/>
                </a:solidFill>
                <a:latin typeface="Prata"/>
              </a:rPr>
              <a:t>12</a:t>
            </a:r>
          </a:p>
          <a:p>
            <a:pPr algn="ctr">
              <a:lnSpc>
                <a:spcPts val="4480"/>
              </a:lnSpc>
            </a:pPr>
            <a:endParaRPr lang="en-US" sz="3200">
              <a:solidFill>
                <a:srgbClr val="804F3B"/>
              </a:solidFill>
              <a:latin typeface="Prata"/>
            </a:endParaRPr>
          </a:p>
        </p:txBody>
      </p:sp>
      <p:sp>
        <p:nvSpPr>
          <p:cNvPr id="9" name="TextBox 9"/>
          <p:cNvSpPr txBox="1"/>
          <p:nvPr/>
        </p:nvSpPr>
        <p:spPr>
          <a:xfrm>
            <a:off x="17317269" y="427531"/>
            <a:ext cx="394246" cy="887095"/>
          </a:xfrm>
          <a:prstGeom prst="rect">
            <a:avLst/>
          </a:prstGeom>
        </p:spPr>
        <p:txBody>
          <a:bodyPr lIns="0" tIns="0" rIns="0" bIns="0" rtlCol="0" anchor="t">
            <a:spAutoFit/>
          </a:bodyPr>
          <a:lstStyle/>
          <a:p>
            <a:pPr algn="ctr">
              <a:lnSpc>
                <a:spcPts val="7279"/>
              </a:lnSpc>
            </a:pPr>
            <a:r>
              <a:rPr lang="en-US" sz="5199">
                <a:solidFill>
                  <a:srgbClr val="042B91"/>
                </a:solidFill>
                <a:latin typeface="Neue Einstellung"/>
              </a:rPr>
              <a:t>3</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5719596" y="570547"/>
            <a:ext cx="6848808" cy="821055"/>
          </a:xfrm>
          <a:prstGeom prst="rect">
            <a:avLst/>
          </a:prstGeom>
        </p:spPr>
        <p:txBody>
          <a:bodyPr lIns="0" tIns="0" rIns="0" bIns="0" rtlCol="0" anchor="t">
            <a:spAutoFit/>
          </a:bodyPr>
          <a:lstStyle/>
          <a:p>
            <a:pPr>
              <a:lnSpc>
                <a:spcPts val="6719"/>
              </a:lnSpc>
            </a:pPr>
            <a:r>
              <a:rPr lang="en-US" sz="4800" dirty="0">
                <a:solidFill>
                  <a:srgbClr val="042B91"/>
                </a:solidFill>
                <a:latin typeface="Neue Einstellung Bold"/>
              </a:rPr>
              <a:t>TÀI LIỆU THAM KHẢO</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4" name="TextBox 4"/>
          <p:cNvSpPr txBox="1"/>
          <p:nvPr/>
        </p:nvSpPr>
        <p:spPr>
          <a:xfrm>
            <a:off x="310009" y="24130"/>
            <a:ext cx="6848808" cy="821055"/>
          </a:xfrm>
          <a:prstGeom prst="rect">
            <a:avLst/>
          </a:prstGeom>
        </p:spPr>
        <p:txBody>
          <a:bodyPr lIns="0" tIns="0" rIns="0" bIns="0" rtlCol="0" anchor="t">
            <a:spAutoFit/>
          </a:bodyPr>
          <a:lstStyle/>
          <a:p>
            <a:pPr>
              <a:lnSpc>
                <a:spcPts val="6719"/>
              </a:lnSpc>
            </a:pPr>
            <a:r>
              <a:rPr lang="en-US" sz="4800" dirty="0">
                <a:solidFill>
                  <a:srgbClr val="042B91"/>
                </a:solidFill>
                <a:latin typeface="Neue Einstellung Bold"/>
              </a:rPr>
              <a:t>Tổng </a:t>
            </a:r>
            <a:r>
              <a:rPr lang="en-US" sz="4800" dirty="0" err="1">
                <a:solidFill>
                  <a:srgbClr val="042B91"/>
                </a:solidFill>
                <a:latin typeface="Neue Einstellung Bold"/>
              </a:rPr>
              <a:t>quan</a:t>
            </a:r>
            <a:r>
              <a:rPr lang="en-US" sz="4800" dirty="0">
                <a:solidFill>
                  <a:srgbClr val="042B91"/>
                </a:solidFill>
                <a:latin typeface="Neue Einstellung Bold"/>
              </a:rPr>
              <a:t> đề </a:t>
            </a:r>
            <a:r>
              <a:rPr lang="en-US" sz="4800" dirty="0" err="1">
                <a:solidFill>
                  <a:srgbClr val="042B91"/>
                </a:solidFill>
                <a:latin typeface="Neue Einstellung Bold"/>
              </a:rPr>
              <a:t>tài</a:t>
            </a:r>
            <a:r>
              <a:rPr lang="en-US" sz="4800" dirty="0">
                <a:solidFill>
                  <a:srgbClr val="042B91"/>
                </a:solidFill>
                <a:latin typeface="Neue Einstellung Bold"/>
              </a:rPr>
              <a:t> </a:t>
            </a:r>
          </a:p>
        </p:txBody>
      </p:sp>
      <p:sp>
        <p:nvSpPr>
          <p:cNvPr id="5" name="AutoShape 5"/>
          <p:cNvSpPr/>
          <p:nvPr/>
        </p:nvSpPr>
        <p:spPr>
          <a:xfrm>
            <a:off x="0" y="725805"/>
            <a:ext cx="5690049" cy="0"/>
          </a:xfrm>
          <a:prstGeom prst="line">
            <a:avLst/>
          </a:prstGeom>
          <a:ln w="9525" cap="rnd">
            <a:solidFill>
              <a:srgbClr val="042B91"/>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625308" y="4955973"/>
            <a:ext cx="5485234" cy="3654537"/>
          </a:xfrm>
          <a:prstGeom prst="rect">
            <a:avLst/>
          </a:prstGeom>
        </p:spPr>
      </p:pic>
      <p:pic>
        <p:nvPicPr>
          <p:cNvPr id="7" name="Picture 7"/>
          <p:cNvPicPr>
            <a:picLocks noChangeAspect="1"/>
          </p:cNvPicPr>
          <p:nvPr/>
        </p:nvPicPr>
        <p:blipFill>
          <a:blip r:embed="rId3"/>
          <a:srcRect/>
          <a:stretch>
            <a:fillRect/>
          </a:stretch>
        </p:blipFill>
        <p:spPr>
          <a:xfrm>
            <a:off x="6907708" y="6518418"/>
            <a:ext cx="3749739" cy="3768582"/>
          </a:xfrm>
          <a:prstGeom prst="rect">
            <a:avLst/>
          </a:prstGeom>
        </p:spPr>
      </p:pic>
      <p:pic>
        <p:nvPicPr>
          <p:cNvPr id="8" name="Picture 8"/>
          <p:cNvPicPr>
            <a:picLocks noChangeAspect="1"/>
          </p:cNvPicPr>
          <p:nvPr/>
        </p:nvPicPr>
        <p:blipFill>
          <a:blip r:embed="rId4"/>
          <a:srcRect/>
          <a:stretch>
            <a:fillRect/>
          </a:stretch>
        </p:blipFill>
        <p:spPr>
          <a:xfrm>
            <a:off x="11371655" y="4841929"/>
            <a:ext cx="4872716" cy="3654537"/>
          </a:xfrm>
          <a:prstGeom prst="rect">
            <a:avLst/>
          </a:prstGeom>
        </p:spPr>
      </p:pic>
      <p:sp>
        <p:nvSpPr>
          <p:cNvPr id="9" name="TextBox 9"/>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3</a:t>
            </a:r>
          </a:p>
        </p:txBody>
      </p:sp>
      <p:sp>
        <p:nvSpPr>
          <p:cNvPr id="10" name="TextBox 10"/>
          <p:cNvSpPr txBox="1"/>
          <p:nvPr/>
        </p:nvSpPr>
        <p:spPr>
          <a:xfrm>
            <a:off x="310009" y="962025"/>
            <a:ext cx="16430775" cy="1180465"/>
          </a:xfrm>
          <a:prstGeom prst="rect">
            <a:avLst/>
          </a:prstGeom>
        </p:spPr>
        <p:txBody>
          <a:bodyPr lIns="0" tIns="0" rIns="0" bIns="0" rtlCol="0" anchor="t">
            <a:spAutoFit/>
          </a:bodyPr>
          <a:lstStyle/>
          <a:p>
            <a:pPr>
              <a:lnSpc>
                <a:spcPts val="4759"/>
              </a:lnSpc>
            </a:pPr>
            <a:r>
              <a:rPr lang="en-US" sz="3399" dirty="0" err="1">
                <a:solidFill>
                  <a:srgbClr val="804F3B"/>
                </a:solidFill>
                <a:latin typeface="Neue Einstellung"/>
              </a:rPr>
              <a:t>Trong</a:t>
            </a:r>
            <a:r>
              <a:rPr lang="en-US" sz="3399" dirty="0">
                <a:solidFill>
                  <a:srgbClr val="804F3B"/>
                </a:solidFill>
                <a:latin typeface="Neue Einstellung"/>
              </a:rPr>
              <a:t> thời </a:t>
            </a:r>
            <a:r>
              <a:rPr lang="en-US" sz="3399" dirty="0" err="1">
                <a:solidFill>
                  <a:srgbClr val="804F3B"/>
                </a:solidFill>
                <a:latin typeface="Neue Einstellung"/>
              </a:rPr>
              <a:t>đại</a:t>
            </a:r>
            <a:r>
              <a:rPr lang="en-US" sz="3399" dirty="0">
                <a:solidFill>
                  <a:srgbClr val="804F3B"/>
                </a:solidFill>
                <a:latin typeface="Neue Einstellung"/>
              </a:rPr>
              <a:t> công nghiệp ngày nay, Robot ngày càng được sử </a:t>
            </a:r>
            <a:r>
              <a:rPr lang="en-US" sz="3399" dirty="0" err="1">
                <a:solidFill>
                  <a:srgbClr val="804F3B"/>
                </a:solidFill>
                <a:latin typeface="Neue Einstellung"/>
              </a:rPr>
              <a:t>dụng</a:t>
            </a:r>
            <a:r>
              <a:rPr lang="en-US" sz="3399" dirty="0">
                <a:solidFill>
                  <a:srgbClr val="804F3B"/>
                </a:solidFill>
                <a:latin typeface="Neue Einstellung"/>
              </a:rPr>
              <a:t> </a:t>
            </a:r>
            <a:r>
              <a:rPr lang="en-US" sz="3399" dirty="0" err="1">
                <a:solidFill>
                  <a:srgbClr val="804F3B"/>
                </a:solidFill>
                <a:latin typeface="Neue Einstellung"/>
              </a:rPr>
              <a:t>phổ</a:t>
            </a:r>
            <a:r>
              <a:rPr lang="en-US" sz="3399" dirty="0">
                <a:solidFill>
                  <a:srgbClr val="804F3B"/>
                </a:solidFill>
                <a:latin typeface="Neue Einstellung"/>
              </a:rPr>
              <a:t> </a:t>
            </a:r>
          </a:p>
          <a:p>
            <a:pPr>
              <a:lnSpc>
                <a:spcPts val="4759"/>
              </a:lnSpc>
            </a:pPr>
            <a:r>
              <a:rPr lang="en-US" sz="3399" dirty="0" err="1">
                <a:solidFill>
                  <a:srgbClr val="804F3B"/>
                </a:solidFill>
                <a:latin typeface="Neue Einstellung"/>
              </a:rPr>
              <a:t>biến</a:t>
            </a:r>
            <a:r>
              <a:rPr lang="en-US" sz="3399" dirty="0">
                <a:solidFill>
                  <a:srgbClr val="804F3B"/>
                </a:solidFill>
                <a:latin typeface="Neue Einstellung"/>
              </a:rPr>
              <a:t> </a:t>
            </a:r>
            <a:r>
              <a:rPr lang="en-US" sz="3399" dirty="0" err="1">
                <a:solidFill>
                  <a:srgbClr val="804F3B"/>
                </a:solidFill>
                <a:latin typeface="Neue Einstellung"/>
              </a:rPr>
              <a:t>trong</a:t>
            </a:r>
            <a:r>
              <a:rPr lang="en-US" sz="3399" dirty="0">
                <a:solidFill>
                  <a:srgbClr val="804F3B"/>
                </a:solidFill>
                <a:latin typeface="Neue Einstellung"/>
              </a:rPr>
              <a:t> </a:t>
            </a:r>
            <a:r>
              <a:rPr lang="en-US" sz="3399" dirty="0" err="1">
                <a:solidFill>
                  <a:srgbClr val="804F3B"/>
                </a:solidFill>
                <a:latin typeface="Neue Einstellung"/>
              </a:rPr>
              <a:t>sản</a:t>
            </a:r>
            <a:r>
              <a:rPr lang="en-US" sz="3399" dirty="0">
                <a:solidFill>
                  <a:srgbClr val="804F3B"/>
                </a:solidFill>
                <a:latin typeface="Neue Einstellung"/>
              </a:rPr>
              <a:t> </a:t>
            </a:r>
            <a:r>
              <a:rPr lang="en-US" sz="3399" dirty="0" err="1">
                <a:solidFill>
                  <a:srgbClr val="804F3B"/>
                </a:solidFill>
                <a:latin typeface="Neue Einstellung"/>
              </a:rPr>
              <a:t>xuất</a:t>
            </a:r>
            <a:r>
              <a:rPr lang="en-US" sz="3399" dirty="0">
                <a:solidFill>
                  <a:srgbClr val="804F3B"/>
                </a:solidFill>
                <a:latin typeface="Neue Einstellung"/>
              </a:rPr>
              <a:t> cũng như </a:t>
            </a:r>
            <a:r>
              <a:rPr lang="en-US" sz="3399" dirty="0" err="1">
                <a:solidFill>
                  <a:srgbClr val="804F3B"/>
                </a:solidFill>
                <a:latin typeface="Neue Einstellung"/>
              </a:rPr>
              <a:t>trong</a:t>
            </a:r>
            <a:r>
              <a:rPr lang="en-US" sz="3399" dirty="0">
                <a:solidFill>
                  <a:srgbClr val="804F3B"/>
                </a:solidFill>
                <a:latin typeface="Neue Einstellung"/>
              </a:rPr>
              <a:t> </a:t>
            </a:r>
            <a:r>
              <a:rPr lang="en-US" sz="3399" dirty="0" err="1">
                <a:solidFill>
                  <a:srgbClr val="804F3B"/>
                </a:solidFill>
                <a:latin typeface="Neue Einstellung"/>
              </a:rPr>
              <a:t>cuộc</a:t>
            </a:r>
            <a:r>
              <a:rPr lang="en-US" sz="3399" dirty="0">
                <a:solidFill>
                  <a:srgbClr val="804F3B"/>
                </a:solidFill>
                <a:latin typeface="Neue Einstellung"/>
              </a:rPr>
              <a:t> sống của con người</a:t>
            </a:r>
          </a:p>
        </p:txBody>
      </p:sp>
      <p:sp>
        <p:nvSpPr>
          <p:cNvPr id="11" name="TextBox 11"/>
          <p:cNvSpPr txBox="1"/>
          <p:nvPr/>
        </p:nvSpPr>
        <p:spPr>
          <a:xfrm>
            <a:off x="310009" y="2462669"/>
            <a:ext cx="15934362" cy="1780540"/>
          </a:xfrm>
          <a:prstGeom prst="rect">
            <a:avLst/>
          </a:prstGeom>
        </p:spPr>
        <p:txBody>
          <a:bodyPr lIns="0" tIns="0" rIns="0" bIns="0" rtlCol="0" anchor="t">
            <a:spAutoFit/>
          </a:bodyPr>
          <a:lstStyle/>
          <a:p>
            <a:pPr>
              <a:lnSpc>
                <a:spcPts val="4759"/>
              </a:lnSpc>
            </a:pPr>
            <a:r>
              <a:rPr lang="en-US" sz="3399">
                <a:solidFill>
                  <a:srgbClr val="804F3B"/>
                </a:solidFill>
                <a:latin typeface="Neue Einstellung"/>
              </a:rPr>
              <a:t>Robot đã có một vị trí quan trọng khó có thể thay thế được, nó giúp con người làm việc trong các điều kiện nguy hiểm, khó khăn. Ngoài ra, Robot còn được dùng vào các lĩnh vực thám hiểm không gian, quân sự, giải trí…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2"/>
          <a:srcRect/>
          <a:stretch>
            <a:fillRect/>
          </a:stretch>
        </p:blipFill>
        <p:spPr>
          <a:xfrm>
            <a:off x="546510" y="3846375"/>
            <a:ext cx="7220947" cy="3927758"/>
          </a:xfrm>
          <a:prstGeom prst="rect">
            <a:avLst/>
          </a:prstGeom>
        </p:spPr>
      </p:pic>
      <p:pic>
        <p:nvPicPr>
          <p:cNvPr id="5" name="Picture 5"/>
          <p:cNvPicPr>
            <a:picLocks noChangeAspect="1"/>
          </p:cNvPicPr>
          <p:nvPr/>
        </p:nvPicPr>
        <p:blipFill>
          <a:blip r:embed="rId3"/>
          <a:srcRect/>
          <a:stretch>
            <a:fillRect/>
          </a:stretch>
        </p:blipFill>
        <p:spPr>
          <a:xfrm>
            <a:off x="10574006" y="3846375"/>
            <a:ext cx="5380490" cy="3927758"/>
          </a:xfrm>
          <a:prstGeom prst="rect">
            <a:avLst/>
          </a:prstGeom>
        </p:spPr>
      </p:pic>
      <p:sp>
        <p:nvSpPr>
          <p:cNvPr id="6" name="TextBox 6"/>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4</a:t>
            </a:r>
          </a:p>
        </p:txBody>
      </p:sp>
      <p:sp>
        <p:nvSpPr>
          <p:cNvPr id="7" name="TextBox 7"/>
          <p:cNvSpPr txBox="1"/>
          <p:nvPr/>
        </p:nvSpPr>
        <p:spPr>
          <a:xfrm>
            <a:off x="546510" y="200025"/>
            <a:ext cx="16194274" cy="1180465"/>
          </a:xfrm>
          <a:prstGeom prst="rect">
            <a:avLst/>
          </a:prstGeom>
        </p:spPr>
        <p:txBody>
          <a:bodyPr lIns="0" tIns="0" rIns="0" bIns="0" rtlCol="0" anchor="t">
            <a:spAutoFit/>
          </a:bodyPr>
          <a:lstStyle/>
          <a:p>
            <a:pPr>
              <a:lnSpc>
                <a:spcPts val="4759"/>
              </a:lnSpc>
            </a:pPr>
            <a:r>
              <a:rPr lang="en-US" sz="3399">
                <a:solidFill>
                  <a:srgbClr val="804F3B"/>
                </a:solidFill>
                <a:latin typeface="Neue Einstellung"/>
              </a:rPr>
              <a:t>Lĩnh vực Robot di động đang ngày càng chiếm được sự quan tâm của các </a:t>
            </a:r>
          </a:p>
          <a:p>
            <a:pPr>
              <a:lnSpc>
                <a:spcPts val="4759"/>
              </a:lnSpc>
            </a:pPr>
            <a:r>
              <a:rPr lang="en-US" sz="3399">
                <a:solidFill>
                  <a:srgbClr val="804F3B"/>
                </a:solidFill>
                <a:latin typeface="Neue Einstellung"/>
              </a:rPr>
              <a:t>nhà nghiên cứu và xã hội.</a:t>
            </a:r>
          </a:p>
        </p:txBody>
      </p:sp>
      <p:sp>
        <p:nvSpPr>
          <p:cNvPr id="8" name="TextBox 8"/>
          <p:cNvSpPr txBox="1"/>
          <p:nvPr/>
        </p:nvSpPr>
        <p:spPr>
          <a:xfrm>
            <a:off x="546510" y="1571625"/>
            <a:ext cx="16194274" cy="1780540"/>
          </a:xfrm>
          <a:prstGeom prst="rect">
            <a:avLst/>
          </a:prstGeom>
        </p:spPr>
        <p:txBody>
          <a:bodyPr lIns="0" tIns="0" rIns="0" bIns="0" rtlCol="0" anchor="t">
            <a:spAutoFit/>
          </a:bodyPr>
          <a:lstStyle/>
          <a:p>
            <a:pPr>
              <a:lnSpc>
                <a:spcPts val="4759"/>
              </a:lnSpc>
            </a:pPr>
            <a:r>
              <a:rPr lang="en-US" sz="3399">
                <a:solidFill>
                  <a:srgbClr val="804F3B"/>
                </a:solidFill>
                <a:latin typeface="Neue Einstellung"/>
              </a:rPr>
              <a:t>Các robot di động được dùng cho các mục đích quân sự, các nhiệm vụ nguy hiểm như phá mìn thăm dò đáy đại dương, hầm mỏ, kiểm tra các đường ống ngầm, hay thăm dò sao hỏa...</a:t>
            </a:r>
          </a:p>
        </p:txBody>
      </p:sp>
      <p:sp>
        <p:nvSpPr>
          <p:cNvPr id="9" name="TextBox 9"/>
          <p:cNvSpPr txBox="1"/>
          <p:nvPr/>
        </p:nvSpPr>
        <p:spPr>
          <a:xfrm>
            <a:off x="749862" y="8154352"/>
            <a:ext cx="6814245" cy="643890"/>
          </a:xfrm>
          <a:prstGeom prst="rect">
            <a:avLst/>
          </a:prstGeom>
        </p:spPr>
        <p:txBody>
          <a:bodyPr lIns="0" tIns="0" rIns="0" bIns="0" rtlCol="0" anchor="t">
            <a:spAutoFit/>
          </a:bodyPr>
          <a:lstStyle/>
          <a:p>
            <a:pPr algn="ctr">
              <a:lnSpc>
                <a:spcPts val="5580"/>
              </a:lnSpc>
              <a:spcBef>
                <a:spcPct val="0"/>
              </a:spcBef>
            </a:pPr>
            <a:r>
              <a:rPr lang="en-US" sz="3000">
                <a:solidFill>
                  <a:srgbClr val="804F3B"/>
                </a:solidFill>
                <a:latin typeface="Neue Einstellung"/>
              </a:rPr>
              <a:t>Robot thám hiểm tự hành Opportunity</a:t>
            </a:r>
          </a:p>
        </p:txBody>
      </p:sp>
      <p:sp>
        <p:nvSpPr>
          <p:cNvPr id="10" name="TextBox 10"/>
          <p:cNvSpPr txBox="1"/>
          <p:nvPr/>
        </p:nvSpPr>
        <p:spPr>
          <a:xfrm>
            <a:off x="11015905" y="8154352"/>
            <a:ext cx="4496693" cy="643890"/>
          </a:xfrm>
          <a:prstGeom prst="rect">
            <a:avLst/>
          </a:prstGeom>
        </p:spPr>
        <p:txBody>
          <a:bodyPr lIns="0" tIns="0" rIns="0" bIns="0" rtlCol="0" anchor="t">
            <a:spAutoFit/>
          </a:bodyPr>
          <a:lstStyle/>
          <a:p>
            <a:pPr algn="ctr">
              <a:lnSpc>
                <a:spcPts val="5580"/>
              </a:lnSpc>
              <a:spcBef>
                <a:spcPct val="0"/>
              </a:spcBef>
            </a:pPr>
            <a:r>
              <a:rPr lang="en-US" sz="3000">
                <a:solidFill>
                  <a:srgbClr val="804F3B"/>
                </a:solidFill>
                <a:latin typeface="Neue Einstellung"/>
              </a:rPr>
              <a:t>AGV - ANTTEK VIET NAM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2"/>
          <a:srcRect/>
          <a:stretch>
            <a:fillRect/>
          </a:stretch>
        </p:blipFill>
        <p:spPr>
          <a:xfrm>
            <a:off x="2939054" y="4083488"/>
            <a:ext cx="11941084" cy="5597383"/>
          </a:xfrm>
          <a:prstGeom prst="rect">
            <a:avLst/>
          </a:prstGeom>
        </p:spPr>
      </p:pic>
      <p:sp>
        <p:nvSpPr>
          <p:cNvPr id="5" name="TextBox 5"/>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5</a:t>
            </a:r>
          </a:p>
        </p:txBody>
      </p:sp>
      <p:sp>
        <p:nvSpPr>
          <p:cNvPr id="6" name="TextBox 6"/>
          <p:cNvSpPr txBox="1"/>
          <p:nvPr/>
        </p:nvSpPr>
        <p:spPr>
          <a:xfrm>
            <a:off x="304800" y="148901"/>
            <a:ext cx="16435984" cy="3934587"/>
          </a:xfrm>
          <a:prstGeom prst="rect">
            <a:avLst/>
          </a:prstGeom>
        </p:spPr>
        <p:txBody>
          <a:bodyPr lIns="0" tIns="0" rIns="0" bIns="0" rtlCol="0" anchor="t">
            <a:spAutoFit/>
          </a:bodyPr>
          <a:lstStyle/>
          <a:p>
            <a:pPr>
              <a:lnSpc>
                <a:spcPts val="6323"/>
              </a:lnSpc>
              <a:spcBef>
                <a:spcPct val="0"/>
              </a:spcBef>
            </a:pPr>
            <a:r>
              <a:rPr lang="en-US" sz="3399">
                <a:solidFill>
                  <a:srgbClr val="804F3B"/>
                </a:solidFill>
                <a:latin typeface="Neue Einstellung"/>
              </a:rPr>
              <a:t>Việc di chuyển theo tường (wall following) là một tác vụ thường thấy ở robot di động, trong các môi trường biết trước hoặc không biết trước. Tác vụ này được dùng với các nhiệm vụ: tránh chướng ngại vật, đi theo tường biết trước, đi theo tường không biết trước.</a:t>
            </a:r>
          </a:p>
          <a:p>
            <a:pPr>
              <a:lnSpc>
                <a:spcPts val="6323"/>
              </a:lnSpc>
              <a:spcBef>
                <a:spcPct val="0"/>
              </a:spcBef>
            </a:pPr>
            <a:endParaRPr lang="en-US" sz="3399">
              <a:solidFill>
                <a:srgbClr val="804F3B"/>
              </a:solidFill>
              <a:latin typeface="Neue Einstellung"/>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4" name="AutoShape 4"/>
          <p:cNvSpPr/>
          <p:nvPr/>
        </p:nvSpPr>
        <p:spPr>
          <a:xfrm>
            <a:off x="-104685" y="725805"/>
            <a:ext cx="5690049" cy="0"/>
          </a:xfrm>
          <a:prstGeom prst="line">
            <a:avLst/>
          </a:prstGeom>
          <a:ln w="9525" cap="rnd">
            <a:solidFill>
              <a:srgbClr val="042B91"/>
            </a:solidFill>
            <a:prstDash val="solid"/>
            <a:headEnd type="none" w="sm" len="sm"/>
            <a:tailEnd type="none" w="sm" len="sm"/>
          </a:ln>
        </p:spPr>
      </p:sp>
      <p:pic>
        <p:nvPicPr>
          <p:cNvPr id="5" name="Picture 5"/>
          <p:cNvPicPr>
            <a:picLocks noChangeAspect="1"/>
          </p:cNvPicPr>
          <p:nvPr/>
        </p:nvPicPr>
        <p:blipFill>
          <a:blip r:embed="rId2"/>
          <a:srcRect/>
          <a:stretch>
            <a:fillRect/>
          </a:stretch>
        </p:blipFill>
        <p:spPr>
          <a:xfrm>
            <a:off x="1028700" y="3535686"/>
            <a:ext cx="4556664" cy="6203309"/>
          </a:xfrm>
          <a:prstGeom prst="rect">
            <a:avLst/>
          </a:prstGeom>
        </p:spPr>
      </p:pic>
      <p:sp>
        <p:nvSpPr>
          <p:cNvPr id="6" name="TextBox 6"/>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6</a:t>
            </a:r>
          </a:p>
        </p:txBody>
      </p:sp>
      <p:sp>
        <p:nvSpPr>
          <p:cNvPr id="7" name="TextBox 7"/>
          <p:cNvSpPr txBox="1"/>
          <p:nvPr/>
        </p:nvSpPr>
        <p:spPr>
          <a:xfrm>
            <a:off x="310009" y="-95250"/>
            <a:ext cx="6848808" cy="821055"/>
          </a:xfrm>
          <a:prstGeom prst="rect">
            <a:avLst/>
          </a:prstGeom>
        </p:spPr>
        <p:txBody>
          <a:bodyPr lIns="0" tIns="0" rIns="0" bIns="0" rtlCol="0" anchor="t">
            <a:spAutoFit/>
          </a:bodyPr>
          <a:lstStyle/>
          <a:p>
            <a:pPr>
              <a:lnSpc>
                <a:spcPts val="6719"/>
              </a:lnSpc>
            </a:pPr>
            <a:r>
              <a:rPr lang="en-US" sz="4800">
                <a:solidFill>
                  <a:srgbClr val="042B91"/>
                </a:solidFill>
                <a:latin typeface="Neue Einstellung Bold"/>
              </a:rPr>
              <a:t>Cơ sở lý thuyết</a:t>
            </a:r>
          </a:p>
        </p:txBody>
      </p:sp>
      <p:sp>
        <p:nvSpPr>
          <p:cNvPr id="8" name="TextBox 8"/>
          <p:cNvSpPr txBox="1"/>
          <p:nvPr/>
        </p:nvSpPr>
        <p:spPr>
          <a:xfrm>
            <a:off x="5690049" y="933450"/>
            <a:ext cx="6848808" cy="821055"/>
          </a:xfrm>
          <a:prstGeom prst="rect">
            <a:avLst/>
          </a:prstGeom>
        </p:spPr>
        <p:txBody>
          <a:bodyPr lIns="0" tIns="0" rIns="0" bIns="0" rtlCol="0" anchor="t">
            <a:spAutoFit/>
          </a:bodyPr>
          <a:lstStyle/>
          <a:p>
            <a:pPr>
              <a:lnSpc>
                <a:spcPts val="6719"/>
              </a:lnSpc>
            </a:pPr>
            <a:r>
              <a:rPr lang="en-US" sz="4800">
                <a:solidFill>
                  <a:srgbClr val="804F3B"/>
                </a:solidFill>
                <a:latin typeface="Neue Einstellung Bold"/>
              </a:rPr>
              <a:t>Hành vi "bám tường"</a:t>
            </a:r>
          </a:p>
        </p:txBody>
      </p:sp>
      <p:sp>
        <p:nvSpPr>
          <p:cNvPr id="9" name="TextBox 9"/>
          <p:cNvSpPr txBox="1"/>
          <p:nvPr/>
        </p:nvSpPr>
        <p:spPr>
          <a:xfrm>
            <a:off x="509161" y="1954536"/>
            <a:ext cx="15978570" cy="1581150"/>
          </a:xfrm>
          <a:prstGeom prst="rect">
            <a:avLst/>
          </a:prstGeom>
        </p:spPr>
        <p:txBody>
          <a:bodyPr lIns="0" tIns="0" rIns="0" bIns="0" rtlCol="0" anchor="t">
            <a:spAutoFit/>
          </a:bodyPr>
          <a:lstStyle/>
          <a:p>
            <a:pPr>
              <a:lnSpc>
                <a:spcPts val="4200"/>
              </a:lnSpc>
            </a:pPr>
            <a:r>
              <a:rPr lang="en-US" sz="3000">
                <a:solidFill>
                  <a:srgbClr val="804F3B"/>
                </a:solidFill>
                <a:latin typeface="Open Sans"/>
              </a:rPr>
              <a:t>"Hành vi" bám tường là một thuật toán, cung cấp cho robot khả năng định vị dọc theo bức tường. Robot sẽ không cần phải có đường dẫn hoặc một dấu vết đặc biệt như một sự chỉ dẫn cho robot. Có 4 phương pháp cụ thể:</a:t>
            </a:r>
          </a:p>
        </p:txBody>
      </p:sp>
      <p:sp>
        <p:nvSpPr>
          <p:cNvPr id="10" name="AutoShape 10"/>
          <p:cNvSpPr/>
          <p:nvPr/>
        </p:nvSpPr>
        <p:spPr>
          <a:xfrm>
            <a:off x="5585364" y="4589251"/>
            <a:ext cx="3198109" cy="0"/>
          </a:xfrm>
          <a:prstGeom prst="line">
            <a:avLst/>
          </a:prstGeom>
          <a:ln w="47625" cap="flat">
            <a:solidFill>
              <a:srgbClr val="042B91"/>
            </a:solidFill>
            <a:prstDash val="solid"/>
            <a:headEnd type="none" w="sm" len="sm"/>
            <a:tailEnd type="arrow" w="med" len="sm"/>
          </a:ln>
        </p:spPr>
      </p:sp>
      <p:sp>
        <p:nvSpPr>
          <p:cNvPr id="11" name="TextBox 11"/>
          <p:cNvSpPr txBox="1"/>
          <p:nvPr/>
        </p:nvSpPr>
        <p:spPr>
          <a:xfrm>
            <a:off x="9165330" y="4303501"/>
            <a:ext cx="15978570" cy="514350"/>
          </a:xfrm>
          <a:prstGeom prst="rect">
            <a:avLst/>
          </a:prstGeom>
        </p:spPr>
        <p:txBody>
          <a:bodyPr lIns="0" tIns="0" rIns="0" bIns="0" rtlCol="0" anchor="t">
            <a:spAutoFit/>
          </a:bodyPr>
          <a:lstStyle/>
          <a:p>
            <a:pPr>
              <a:lnSpc>
                <a:spcPts val="4200"/>
              </a:lnSpc>
            </a:pPr>
            <a:r>
              <a:rPr lang="en-US" sz="3000">
                <a:solidFill>
                  <a:srgbClr val="00208B"/>
                </a:solidFill>
                <a:latin typeface="Open Sans Bold"/>
              </a:rPr>
              <a:t>Contact</a:t>
            </a:r>
          </a:p>
        </p:txBody>
      </p:sp>
      <p:sp>
        <p:nvSpPr>
          <p:cNvPr id="12" name="AutoShape 12"/>
          <p:cNvSpPr/>
          <p:nvPr/>
        </p:nvSpPr>
        <p:spPr>
          <a:xfrm>
            <a:off x="5585364" y="5969215"/>
            <a:ext cx="3198109" cy="0"/>
          </a:xfrm>
          <a:prstGeom prst="line">
            <a:avLst/>
          </a:prstGeom>
          <a:ln w="47625" cap="flat">
            <a:solidFill>
              <a:srgbClr val="042B91"/>
            </a:solidFill>
            <a:prstDash val="solid"/>
            <a:headEnd type="none" w="sm" len="sm"/>
            <a:tailEnd type="arrow" w="med" len="sm"/>
          </a:ln>
        </p:spPr>
      </p:sp>
      <p:sp>
        <p:nvSpPr>
          <p:cNvPr id="13" name="TextBox 13"/>
          <p:cNvSpPr txBox="1"/>
          <p:nvPr/>
        </p:nvSpPr>
        <p:spPr>
          <a:xfrm>
            <a:off x="9165330" y="5683465"/>
            <a:ext cx="15978570" cy="514350"/>
          </a:xfrm>
          <a:prstGeom prst="rect">
            <a:avLst/>
          </a:prstGeom>
        </p:spPr>
        <p:txBody>
          <a:bodyPr lIns="0" tIns="0" rIns="0" bIns="0" rtlCol="0" anchor="t">
            <a:spAutoFit/>
          </a:bodyPr>
          <a:lstStyle/>
          <a:p>
            <a:pPr>
              <a:lnSpc>
                <a:spcPts val="4200"/>
              </a:lnSpc>
            </a:pPr>
            <a:r>
              <a:rPr lang="en-US" sz="3000">
                <a:solidFill>
                  <a:srgbClr val="00208B"/>
                </a:solidFill>
                <a:latin typeface="Open Sans Bold"/>
              </a:rPr>
              <a:t>Noncontact, active sensor</a:t>
            </a:r>
          </a:p>
        </p:txBody>
      </p:sp>
      <p:sp>
        <p:nvSpPr>
          <p:cNvPr id="14" name="AutoShape 14"/>
          <p:cNvSpPr/>
          <p:nvPr/>
        </p:nvSpPr>
        <p:spPr>
          <a:xfrm>
            <a:off x="5585364" y="7480155"/>
            <a:ext cx="3198109" cy="0"/>
          </a:xfrm>
          <a:prstGeom prst="line">
            <a:avLst/>
          </a:prstGeom>
          <a:ln w="47625" cap="flat">
            <a:solidFill>
              <a:srgbClr val="042B91"/>
            </a:solidFill>
            <a:prstDash val="solid"/>
            <a:headEnd type="none" w="sm" len="sm"/>
            <a:tailEnd type="arrow" w="med" len="sm"/>
          </a:ln>
        </p:spPr>
      </p:sp>
      <p:sp>
        <p:nvSpPr>
          <p:cNvPr id="15" name="TextBox 15"/>
          <p:cNvSpPr txBox="1"/>
          <p:nvPr/>
        </p:nvSpPr>
        <p:spPr>
          <a:xfrm>
            <a:off x="9165330" y="7194405"/>
            <a:ext cx="15978570" cy="514350"/>
          </a:xfrm>
          <a:prstGeom prst="rect">
            <a:avLst/>
          </a:prstGeom>
        </p:spPr>
        <p:txBody>
          <a:bodyPr lIns="0" tIns="0" rIns="0" bIns="0" rtlCol="0" anchor="t">
            <a:spAutoFit/>
          </a:bodyPr>
          <a:lstStyle/>
          <a:p>
            <a:pPr>
              <a:lnSpc>
                <a:spcPts val="4200"/>
              </a:lnSpc>
            </a:pPr>
            <a:r>
              <a:rPr lang="en-US" sz="3000">
                <a:solidFill>
                  <a:srgbClr val="00208B"/>
                </a:solidFill>
                <a:latin typeface="Open Sans Bold"/>
              </a:rPr>
              <a:t>Contact, passive sensor</a:t>
            </a:r>
          </a:p>
        </p:txBody>
      </p:sp>
      <p:sp>
        <p:nvSpPr>
          <p:cNvPr id="16" name="AutoShape 16"/>
          <p:cNvSpPr/>
          <p:nvPr/>
        </p:nvSpPr>
        <p:spPr>
          <a:xfrm>
            <a:off x="5585364" y="8798209"/>
            <a:ext cx="3198109" cy="0"/>
          </a:xfrm>
          <a:prstGeom prst="line">
            <a:avLst/>
          </a:prstGeom>
          <a:ln w="47625" cap="flat">
            <a:solidFill>
              <a:srgbClr val="042B91"/>
            </a:solidFill>
            <a:prstDash val="solid"/>
            <a:headEnd type="none" w="sm" len="sm"/>
            <a:tailEnd type="arrow" w="med" len="sm"/>
          </a:ln>
        </p:spPr>
      </p:sp>
      <p:sp>
        <p:nvSpPr>
          <p:cNvPr id="17" name="TextBox 17"/>
          <p:cNvSpPr txBox="1"/>
          <p:nvPr/>
        </p:nvSpPr>
        <p:spPr>
          <a:xfrm>
            <a:off x="9165330" y="8512459"/>
            <a:ext cx="15978570" cy="514350"/>
          </a:xfrm>
          <a:prstGeom prst="rect">
            <a:avLst/>
          </a:prstGeom>
        </p:spPr>
        <p:txBody>
          <a:bodyPr lIns="0" tIns="0" rIns="0" bIns="0" rtlCol="0" anchor="t">
            <a:spAutoFit/>
          </a:bodyPr>
          <a:lstStyle/>
          <a:p>
            <a:pPr>
              <a:lnSpc>
                <a:spcPts val="4200"/>
              </a:lnSpc>
            </a:pPr>
            <a:r>
              <a:rPr lang="en-US" sz="3000">
                <a:solidFill>
                  <a:srgbClr val="00208B"/>
                </a:solidFill>
                <a:latin typeface="Open Sans Bold"/>
              </a:rPr>
              <a:t>Soft-contact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129361" y="2990121"/>
            <a:ext cx="4737957" cy="4737957"/>
          </a:xfrm>
          <a:prstGeom prst="rect">
            <a:avLst/>
          </a:prstGeom>
        </p:spPr>
      </p:pic>
      <p:pic>
        <p:nvPicPr>
          <p:cNvPr id="3" name="Picture 3"/>
          <p:cNvPicPr>
            <a:picLocks noChangeAspect="1"/>
          </p:cNvPicPr>
          <p:nvPr/>
        </p:nvPicPr>
        <p:blipFill>
          <a:blip r:embed="rId3"/>
          <a:srcRect l="1794"/>
          <a:stretch>
            <a:fillRect/>
          </a:stretch>
        </p:blipFill>
        <p:spPr>
          <a:xfrm>
            <a:off x="-99656" y="926816"/>
            <a:ext cx="3739999" cy="2901944"/>
          </a:xfrm>
          <a:prstGeom prst="rect">
            <a:avLst/>
          </a:prstGeom>
        </p:spPr>
      </p:pic>
      <p:pic>
        <p:nvPicPr>
          <p:cNvPr id="4" name="Picture 4"/>
          <p:cNvPicPr>
            <a:picLocks noChangeAspect="1"/>
          </p:cNvPicPr>
          <p:nvPr/>
        </p:nvPicPr>
        <p:blipFill>
          <a:blip r:embed="rId3"/>
          <a:srcRect l="1794"/>
          <a:stretch>
            <a:fillRect/>
          </a:stretch>
        </p:blipFill>
        <p:spPr>
          <a:xfrm>
            <a:off x="-99656" y="5359099"/>
            <a:ext cx="3739999" cy="2901944"/>
          </a:xfrm>
          <a:prstGeom prst="rect">
            <a:avLst/>
          </a:prstGeom>
        </p:spPr>
      </p:pic>
      <p:pic>
        <p:nvPicPr>
          <p:cNvPr id="5" name="Picture 5"/>
          <p:cNvPicPr>
            <a:picLocks noChangeAspect="1"/>
          </p:cNvPicPr>
          <p:nvPr/>
        </p:nvPicPr>
        <p:blipFill>
          <a:blip r:embed="rId4"/>
          <a:srcRect t="4337"/>
          <a:stretch>
            <a:fillRect/>
          </a:stretch>
        </p:blipFill>
        <p:spPr>
          <a:xfrm>
            <a:off x="15092446" y="362902"/>
            <a:ext cx="2949372" cy="2821431"/>
          </a:xfrm>
          <a:prstGeom prst="rect">
            <a:avLst/>
          </a:prstGeom>
        </p:spPr>
      </p:pic>
      <p:pic>
        <p:nvPicPr>
          <p:cNvPr id="6" name="Picture 6"/>
          <p:cNvPicPr>
            <a:picLocks noChangeAspect="1"/>
          </p:cNvPicPr>
          <p:nvPr/>
        </p:nvPicPr>
        <p:blipFill>
          <a:blip r:embed="rId4"/>
          <a:srcRect t="686"/>
          <a:stretch>
            <a:fillRect/>
          </a:stretch>
        </p:blipFill>
        <p:spPr>
          <a:xfrm>
            <a:off x="14900464" y="6138512"/>
            <a:ext cx="3141354" cy="3119788"/>
          </a:xfrm>
          <a:prstGeom prst="rect">
            <a:avLst/>
          </a:prstGeom>
        </p:spPr>
      </p:pic>
      <p:pic>
        <p:nvPicPr>
          <p:cNvPr id="7" name="Picture 7"/>
          <p:cNvPicPr>
            <a:picLocks noChangeAspect="1"/>
          </p:cNvPicPr>
          <p:nvPr/>
        </p:nvPicPr>
        <p:blipFill>
          <a:blip r:embed="rId5"/>
          <a:srcRect/>
          <a:stretch>
            <a:fillRect/>
          </a:stretch>
        </p:blipFill>
        <p:spPr>
          <a:xfrm>
            <a:off x="3954164" y="2198718"/>
            <a:ext cx="5704186" cy="5704186"/>
          </a:xfrm>
          <a:prstGeom prst="rect">
            <a:avLst/>
          </a:prstGeom>
        </p:spPr>
      </p:pic>
      <p:sp>
        <p:nvSpPr>
          <p:cNvPr id="8" name="TextBox 8"/>
          <p:cNvSpPr txBox="1"/>
          <p:nvPr/>
        </p:nvSpPr>
        <p:spPr>
          <a:xfrm>
            <a:off x="-6045273" y="-5398"/>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Cấu trúc của Robot</a:t>
            </a:r>
          </a:p>
        </p:txBody>
      </p:sp>
      <p:sp>
        <p:nvSpPr>
          <p:cNvPr id="9" name="TextBox 9"/>
          <p:cNvSpPr txBox="1"/>
          <p:nvPr/>
        </p:nvSpPr>
        <p:spPr>
          <a:xfrm>
            <a:off x="542660" y="3432520"/>
            <a:ext cx="2455366" cy="396239"/>
          </a:xfrm>
          <a:prstGeom prst="rect">
            <a:avLst/>
          </a:prstGeom>
        </p:spPr>
        <p:txBody>
          <a:bodyPr lIns="0" tIns="0" rIns="0" bIns="0" rtlCol="0" anchor="t">
            <a:spAutoFit/>
          </a:bodyPr>
          <a:lstStyle/>
          <a:p>
            <a:pPr algn="ctr">
              <a:lnSpc>
                <a:spcPts val="3360"/>
              </a:lnSpc>
            </a:pPr>
            <a:r>
              <a:rPr lang="en-US" sz="2400">
                <a:solidFill>
                  <a:srgbClr val="804F3B"/>
                </a:solidFill>
                <a:latin typeface="Open Sans Light"/>
              </a:rPr>
              <a:t>ultrasonic hc-sr04</a:t>
            </a:r>
          </a:p>
        </p:txBody>
      </p:sp>
      <p:sp>
        <p:nvSpPr>
          <p:cNvPr id="10" name="TextBox 10"/>
          <p:cNvSpPr txBox="1"/>
          <p:nvPr/>
        </p:nvSpPr>
        <p:spPr>
          <a:xfrm>
            <a:off x="542660" y="7864803"/>
            <a:ext cx="2455366" cy="396239"/>
          </a:xfrm>
          <a:prstGeom prst="rect">
            <a:avLst/>
          </a:prstGeom>
        </p:spPr>
        <p:txBody>
          <a:bodyPr lIns="0" tIns="0" rIns="0" bIns="0" rtlCol="0" anchor="t">
            <a:spAutoFit/>
          </a:bodyPr>
          <a:lstStyle/>
          <a:p>
            <a:pPr algn="ctr">
              <a:lnSpc>
                <a:spcPts val="3360"/>
              </a:lnSpc>
            </a:pPr>
            <a:r>
              <a:rPr lang="en-US" sz="2400">
                <a:solidFill>
                  <a:srgbClr val="804F3B"/>
                </a:solidFill>
                <a:latin typeface="Open Sans Light"/>
              </a:rPr>
              <a:t>ultrasonic hc-sr04</a:t>
            </a:r>
          </a:p>
        </p:txBody>
      </p:sp>
      <p:sp>
        <p:nvSpPr>
          <p:cNvPr id="11" name="TextBox 11"/>
          <p:cNvSpPr txBox="1"/>
          <p:nvPr/>
        </p:nvSpPr>
        <p:spPr>
          <a:xfrm>
            <a:off x="6129897" y="7302167"/>
            <a:ext cx="2057698" cy="396239"/>
          </a:xfrm>
          <a:prstGeom prst="rect">
            <a:avLst/>
          </a:prstGeom>
        </p:spPr>
        <p:txBody>
          <a:bodyPr lIns="0" tIns="0" rIns="0" bIns="0" rtlCol="0" anchor="t">
            <a:spAutoFit/>
          </a:bodyPr>
          <a:lstStyle/>
          <a:p>
            <a:pPr algn="ctr">
              <a:lnSpc>
                <a:spcPts val="3360"/>
              </a:lnSpc>
            </a:pPr>
            <a:r>
              <a:rPr lang="en-US" sz="2400">
                <a:solidFill>
                  <a:srgbClr val="804F3B"/>
                </a:solidFill>
                <a:latin typeface="Open Sans Light"/>
              </a:rPr>
              <a:t>arduino uno r3</a:t>
            </a:r>
          </a:p>
        </p:txBody>
      </p:sp>
      <p:sp>
        <p:nvSpPr>
          <p:cNvPr id="12" name="TextBox 12"/>
          <p:cNvSpPr txBox="1"/>
          <p:nvPr/>
        </p:nvSpPr>
        <p:spPr>
          <a:xfrm rot="2700000">
            <a:off x="11216163" y="6386599"/>
            <a:ext cx="942023" cy="396239"/>
          </a:xfrm>
          <a:prstGeom prst="rect">
            <a:avLst/>
          </a:prstGeom>
        </p:spPr>
        <p:txBody>
          <a:bodyPr lIns="0" tIns="0" rIns="0" bIns="0" rtlCol="0" anchor="t">
            <a:spAutoFit/>
          </a:bodyPr>
          <a:lstStyle/>
          <a:p>
            <a:pPr algn="ctr">
              <a:lnSpc>
                <a:spcPts val="3360"/>
              </a:lnSpc>
            </a:pPr>
            <a:r>
              <a:rPr lang="en-US" sz="2400">
                <a:solidFill>
                  <a:srgbClr val="804F3B"/>
                </a:solidFill>
                <a:latin typeface="Open Sans Light"/>
              </a:rPr>
              <a:t>L298N</a:t>
            </a:r>
          </a:p>
        </p:txBody>
      </p:sp>
      <p:sp>
        <p:nvSpPr>
          <p:cNvPr id="13" name="TextBox 13"/>
          <p:cNvSpPr txBox="1"/>
          <p:nvPr/>
        </p:nvSpPr>
        <p:spPr>
          <a:xfrm>
            <a:off x="16011114" y="3432520"/>
            <a:ext cx="920055" cy="396239"/>
          </a:xfrm>
          <a:prstGeom prst="rect">
            <a:avLst/>
          </a:prstGeom>
        </p:spPr>
        <p:txBody>
          <a:bodyPr lIns="0" tIns="0" rIns="0" bIns="0" rtlCol="0" anchor="t">
            <a:spAutoFit/>
          </a:bodyPr>
          <a:lstStyle/>
          <a:p>
            <a:pPr algn="ctr">
              <a:lnSpc>
                <a:spcPts val="3360"/>
              </a:lnSpc>
            </a:pPr>
            <a:r>
              <a:rPr lang="en-US" sz="2400">
                <a:solidFill>
                  <a:srgbClr val="804F3B"/>
                </a:solidFill>
                <a:latin typeface="Open Sans Light"/>
              </a:rPr>
              <a:t> Motor</a:t>
            </a:r>
          </a:p>
        </p:txBody>
      </p:sp>
      <p:sp>
        <p:nvSpPr>
          <p:cNvPr id="14" name="TextBox 14"/>
          <p:cNvSpPr txBox="1"/>
          <p:nvPr/>
        </p:nvSpPr>
        <p:spPr>
          <a:xfrm>
            <a:off x="16107105" y="9477381"/>
            <a:ext cx="920055" cy="396239"/>
          </a:xfrm>
          <a:prstGeom prst="rect">
            <a:avLst/>
          </a:prstGeom>
        </p:spPr>
        <p:txBody>
          <a:bodyPr lIns="0" tIns="0" rIns="0" bIns="0" rtlCol="0" anchor="t">
            <a:spAutoFit/>
          </a:bodyPr>
          <a:lstStyle/>
          <a:p>
            <a:pPr algn="ctr">
              <a:lnSpc>
                <a:spcPts val="3360"/>
              </a:lnSpc>
            </a:pPr>
            <a:r>
              <a:rPr lang="en-US" sz="2400">
                <a:solidFill>
                  <a:srgbClr val="804F3B"/>
                </a:solidFill>
                <a:latin typeface="Open Sans Light"/>
              </a:rPr>
              <a:t> Motor</a:t>
            </a:r>
          </a:p>
        </p:txBody>
      </p:sp>
      <p:sp>
        <p:nvSpPr>
          <p:cNvPr id="15" name="AutoShape 15"/>
          <p:cNvSpPr/>
          <p:nvPr/>
        </p:nvSpPr>
        <p:spPr>
          <a:xfrm>
            <a:off x="-131306" y="664528"/>
            <a:ext cx="5431367" cy="0"/>
          </a:xfrm>
          <a:prstGeom prst="line">
            <a:avLst/>
          </a:prstGeom>
          <a:ln w="47625" cap="flat">
            <a:solidFill>
              <a:srgbClr val="804F3B"/>
            </a:solidFill>
            <a:prstDash val="solid"/>
            <a:headEnd type="none" w="sm" len="sm"/>
            <a:tailEnd type="none" w="sm" len="sm"/>
          </a:ln>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AutoShape 2"/>
          <p:cNvSpPr/>
          <p:nvPr/>
        </p:nvSpPr>
        <p:spPr>
          <a:xfrm>
            <a:off x="-131306" y="664528"/>
            <a:ext cx="6910234" cy="0"/>
          </a:xfrm>
          <a:prstGeom prst="line">
            <a:avLst/>
          </a:prstGeom>
          <a:ln w="47625" cap="flat">
            <a:solidFill>
              <a:srgbClr val="804F3B"/>
            </a:solidFill>
            <a:prstDash val="solid"/>
            <a:headEnd type="none" w="sm" len="sm"/>
            <a:tailEnd type="none" w="sm" len="sm"/>
          </a:ln>
        </p:spPr>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4480972" y="3335552"/>
            <a:ext cx="7249615" cy="448158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4398804" y="6431525"/>
            <a:ext cx="1466185" cy="260129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346569" y="6431525"/>
            <a:ext cx="1466185" cy="2601295"/>
          </a:xfrm>
          <a:prstGeom prst="rect">
            <a:avLst/>
          </a:prstGeom>
        </p:spPr>
      </p:pic>
      <p:pic>
        <p:nvPicPr>
          <p:cNvPr id="8" name="Picture 8"/>
          <p:cNvPicPr>
            <a:picLocks noChangeAspect="1"/>
          </p:cNvPicPr>
          <p:nvPr/>
        </p:nvPicPr>
        <p:blipFill>
          <a:blip r:embed="rId6" cstate="print">
            <a:alphaModFix amt="62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905224" y="7393569"/>
            <a:ext cx="786882" cy="1396081"/>
          </a:xfrm>
          <a:prstGeom prst="rect">
            <a:avLst/>
          </a:prstGeom>
        </p:spPr>
      </p:pic>
      <p:grpSp>
        <p:nvGrpSpPr>
          <p:cNvPr id="9" name="Group 9"/>
          <p:cNvGrpSpPr>
            <a:grpSpLocks noChangeAspect="1"/>
          </p:cNvGrpSpPr>
          <p:nvPr/>
        </p:nvGrpSpPr>
        <p:grpSpPr>
          <a:xfrm>
            <a:off x="7826222" y="2038100"/>
            <a:ext cx="472443" cy="472443"/>
            <a:chOff x="0" y="0"/>
            <a:chExt cx="6355080" cy="6355080"/>
          </a:xfrm>
        </p:grpSpPr>
        <p:sp>
          <p:nvSpPr>
            <p:cNvPr id="10" name="Freeform 1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grpSp>
        <p:nvGrpSpPr>
          <p:cNvPr id="11" name="Group 11"/>
          <p:cNvGrpSpPr>
            <a:grpSpLocks noChangeAspect="1"/>
          </p:cNvGrpSpPr>
          <p:nvPr/>
        </p:nvGrpSpPr>
        <p:grpSpPr>
          <a:xfrm>
            <a:off x="8551198" y="2038100"/>
            <a:ext cx="472443" cy="472443"/>
            <a:chOff x="0" y="0"/>
            <a:chExt cx="6355080" cy="6355080"/>
          </a:xfrm>
        </p:grpSpPr>
        <p:sp>
          <p:nvSpPr>
            <p:cNvPr id="12" name="Freeform 1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7682141" y="2020478"/>
            <a:ext cx="1449951" cy="708664"/>
          </a:xfrm>
          <a:prstGeom prst="rect">
            <a:avLst/>
          </a:prstGeom>
        </p:spPr>
      </p:pic>
      <p:sp>
        <p:nvSpPr>
          <p:cNvPr id="14" name="TextBox 14"/>
          <p:cNvSpPr txBox="1"/>
          <p:nvPr/>
        </p:nvSpPr>
        <p:spPr>
          <a:xfrm>
            <a:off x="-5305876" y="-66675"/>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Sensor and Body Platform</a:t>
            </a:r>
          </a:p>
        </p:txBody>
      </p:sp>
      <p:sp>
        <p:nvSpPr>
          <p:cNvPr id="15" name="TextBox 15"/>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8</a:t>
            </a:r>
          </a:p>
        </p:txBody>
      </p:sp>
      <p:pic>
        <p:nvPicPr>
          <p:cNvPr id="16" name="Picture 1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266591">
            <a:off x="6165481" y="2466691"/>
            <a:ext cx="1226894" cy="599645"/>
          </a:xfrm>
          <a:prstGeom prst="rect">
            <a:avLst/>
          </a:prstGeom>
        </p:spPr>
      </p:pic>
      <p:grpSp>
        <p:nvGrpSpPr>
          <p:cNvPr id="17" name="Group 17"/>
          <p:cNvGrpSpPr>
            <a:grpSpLocks noChangeAspect="1"/>
          </p:cNvGrpSpPr>
          <p:nvPr/>
        </p:nvGrpSpPr>
        <p:grpSpPr>
          <a:xfrm>
            <a:off x="6778928" y="2274321"/>
            <a:ext cx="472443" cy="47244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grpSp>
        <p:nvGrpSpPr>
          <p:cNvPr id="19" name="Group 19"/>
          <p:cNvGrpSpPr>
            <a:grpSpLocks noChangeAspect="1"/>
          </p:cNvGrpSpPr>
          <p:nvPr/>
        </p:nvGrpSpPr>
        <p:grpSpPr>
          <a:xfrm>
            <a:off x="6306486" y="2631120"/>
            <a:ext cx="472443" cy="472443"/>
            <a:chOff x="0" y="0"/>
            <a:chExt cx="6355080" cy="6355080"/>
          </a:xfrm>
        </p:grpSpPr>
        <p:sp>
          <p:nvSpPr>
            <p:cNvPr id="20" name="Freeform 2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sp>
        <p:nvSpPr>
          <p:cNvPr id="21" name="AutoShape 21"/>
          <p:cNvSpPr/>
          <p:nvPr/>
        </p:nvSpPr>
        <p:spPr>
          <a:xfrm>
            <a:off x="2694846" y="2843529"/>
            <a:ext cx="2917241" cy="0"/>
          </a:xfrm>
          <a:prstGeom prst="line">
            <a:avLst/>
          </a:prstGeom>
          <a:ln w="47625" cap="flat">
            <a:solidFill>
              <a:srgbClr val="042B91"/>
            </a:solidFill>
            <a:prstDash val="solid"/>
            <a:headEnd type="none" w="sm" len="sm"/>
            <a:tailEnd type="arrow" w="med" len="sm"/>
          </a:ln>
        </p:spPr>
      </p:sp>
      <p:sp>
        <p:nvSpPr>
          <p:cNvPr id="22" name="TextBox 22"/>
          <p:cNvSpPr txBox="1"/>
          <p:nvPr/>
        </p:nvSpPr>
        <p:spPr>
          <a:xfrm>
            <a:off x="2694846" y="2217171"/>
            <a:ext cx="15978570" cy="514350"/>
          </a:xfrm>
          <a:prstGeom prst="rect">
            <a:avLst/>
          </a:prstGeom>
        </p:spPr>
        <p:txBody>
          <a:bodyPr lIns="0" tIns="0" rIns="0" bIns="0" rtlCol="0" anchor="t">
            <a:spAutoFit/>
          </a:bodyPr>
          <a:lstStyle/>
          <a:p>
            <a:pPr>
              <a:lnSpc>
                <a:spcPts val="4200"/>
              </a:lnSpc>
            </a:pPr>
            <a:r>
              <a:rPr lang="en-US" sz="3000">
                <a:solidFill>
                  <a:srgbClr val="00208B"/>
                </a:solidFill>
                <a:latin typeface="Open Sans Bold"/>
              </a:rPr>
              <a:t>Lateral Sensor</a:t>
            </a:r>
          </a:p>
        </p:txBody>
      </p:sp>
      <p:sp>
        <p:nvSpPr>
          <p:cNvPr id="23" name="AutoShape 23"/>
          <p:cNvSpPr/>
          <p:nvPr/>
        </p:nvSpPr>
        <p:spPr>
          <a:xfrm rot="5346394">
            <a:off x="7655436" y="1004887"/>
            <a:ext cx="1527176" cy="0"/>
          </a:xfrm>
          <a:prstGeom prst="line">
            <a:avLst/>
          </a:prstGeom>
          <a:ln w="47625" cap="flat">
            <a:solidFill>
              <a:srgbClr val="042B91"/>
            </a:solidFill>
            <a:prstDash val="solid"/>
            <a:headEnd type="none" w="sm" len="sm"/>
            <a:tailEnd type="arrow" w="med" len="sm"/>
          </a:ln>
        </p:spPr>
      </p:sp>
      <p:sp>
        <p:nvSpPr>
          <p:cNvPr id="24" name="TextBox 24"/>
          <p:cNvSpPr txBox="1"/>
          <p:nvPr/>
        </p:nvSpPr>
        <p:spPr>
          <a:xfrm>
            <a:off x="8551198" y="150178"/>
            <a:ext cx="15978570" cy="514350"/>
          </a:xfrm>
          <a:prstGeom prst="rect">
            <a:avLst/>
          </a:prstGeom>
        </p:spPr>
        <p:txBody>
          <a:bodyPr lIns="0" tIns="0" rIns="0" bIns="0" rtlCol="0" anchor="t">
            <a:spAutoFit/>
          </a:bodyPr>
          <a:lstStyle/>
          <a:p>
            <a:pPr>
              <a:lnSpc>
                <a:spcPts val="4200"/>
              </a:lnSpc>
            </a:pPr>
            <a:r>
              <a:rPr lang="en-US" sz="3000">
                <a:solidFill>
                  <a:srgbClr val="00208B"/>
                </a:solidFill>
                <a:latin typeface="Open Sans Bold"/>
              </a:rPr>
              <a:t>Front Sensor</a:t>
            </a:r>
          </a:p>
        </p:txBody>
      </p:sp>
      <p:sp>
        <p:nvSpPr>
          <p:cNvPr id="25" name="AutoShape 25"/>
          <p:cNvSpPr/>
          <p:nvPr/>
        </p:nvSpPr>
        <p:spPr>
          <a:xfrm>
            <a:off x="1028700" y="7654360"/>
            <a:ext cx="2917241" cy="0"/>
          </a:xfrm>
          <a:prstGeom prst="line">
            <a:avLst/>
          </a:prstGeom>
          <a:ln w="47625" cap="flat">
            <a:solidFill>
              <a:srgbClr val="042B91"/>
            </a:solidFill>
            <a:prstDash val="solid"/>
            <a:headEnd type="none" w="sm" len="sm"/>
            <a:tailEnd type="arrow" w="med" len="sm"/>
          </a:ln>
        </p:spPr>
      </p:sp>
      <p:sp>
        <p:nvSpPr>
          <p:cNvPr id="26" name="TextBox 26"/>
          <p:cNvSpPr txBox="1"/>
          <p:nvPr/>
        </p:nvSpPr>
        <p:spPr>
          <a:xfrm>
            <a:off x="1028700" y="7028003"/>
            <a:ext cx="15978570" cy="514350"/>
          </a:xfrm>
          <a:prstGeom prst="rect">
            <a:avLst/>
          </a:prstGeom>
        </p:spPr>
        <p:txBody>
          <a:bodyPr lIns="0" tIns="0" rIns="0" bIns="0" rtlCol="0" anchor="t">
            <a:spAutoFit/>
          </a:bodyPr>
          <a:lstStyle/>
          <a:p>
            <a:pPr>
              <a:lnSpc>
                <a:spcPts val="4200"/>
              </a:lnSpc>
            </a:pPr>
            <a:r>
              <a:rPr lang="en-US" sz="3000">
                <a:solidFill>
                  <a:srgbClr val="00208B"/>
                </a:solidFill>
                <a:latin typeface="Open Sans Bold"/>
              </a:rPr>
              <a:t>Left Wheel</a:t>
            </a:r>
          </a:p>
        </p:txBody>
      </p:sp>
      <p:sp>
        <p:nvSpPr>
          <p:cNvPr id="27" name="AutoShape 27"/>
          <p:cNvSpPr/>
          <p:nvPr/>
        </p:nvSpPr>
        <p:spPr>
          <a:xfrm rot="-10800000">
            <a:off x="12593939" y="7606735"/>
            <a:ext cx="2917241" cy="0"/>
          </a:xfrm>
          <a:prstGeom prst="line">
            <a:avLst/>
          </a:prstGeom>
          <a:ln w="47625" cap="flat">
            <a:solidFill>
              <a:srgbClr val="042B91"/>
            </a:solidFill>
            <a:prstDash val="solid"/>
            <a:headEnd type="none" w="sm" len="sm"/>
            <a:tailEnd type="arrow" w="med" len="sm"/>
          </a:ln>
        </p:spPr>
      </p:sp>
      <p:sp>
        <p:nvSpPr>
          <p:cNvPr id="28" name="TextBox 28"/>
          <p:cNvSpPr txBox="1"/>
          <p:nvPr/>
        </p:nvSpPr>
        <p:spPr>
          <a:xfrm>
            <a:off x="12593939" y="7028003"/>
            <a:ext cx="15978570" cy="514350"/>
          </a:xfrm>
          <a:prstGeom prst="rect">
            <a:avLst/>
          </a:prstGeom>
        </p:spPr>
        <p:txBody>
          <a:bodyPr lIns="0" tIns="0" rIns="0" bIns="0" rtlCol="0" anchor="t">
            <a:spAutoFit/>
          </a:bodyPr>
          <a:lstStyle/>
          <a:p>
            <a:pPr>
              <a:lnSpc>
                <a:spcPts val="4200"/>
              </a:lnSpc>
            </a:pPr>
            <a:r>
              <a:rPr lang="en-US" sz="3000">
                <a:solidFill>
                  <a:srgbClr val="00208B"/>
                </a:solidFill>
                <a:latin typeface="Open Sans Bold"/>
              </a:rPr>
              <a:t>Right Wheel</a:t>
            </a:r>
          </a:p>
        </p:txBody>
      </p:sp>
      <p:sp>
        <p:nvSpPr>
          <p:cNvPr id="29" name="AutoShape 29"/>
          <p:cNvSpPr/>
          <p:nvPr/>
        </p:nvSpPr>
        <p:spPr>
          <a:xfrm rot="-5400000">
            <a:off x="7940683" y="9715182"/>
            <a:ext cx="763588" cy="0"/>
          </a:xfrm>
          <a:prstGeom prst="line">
            <a:avLst/>
          </a:prstGeom>
          <a:ln w="47625" cap="flat">
            <a:solidFill>
              <a:srgbClr val="042B91"/>
            </a:solidFill>
            <a:prstDash val="solid"/>
            <a:headEnd type="none" w="sm" len="sm"/>
            <a:tailEnd type="arrow" w="med" len="sm"/>
          </a:ln>
        </p:spPr>
      </p:sp>
      <p:sp>
        <p:nvSpPr>
          <p:cNvPr id="30" name="TextBox 30"/>
          <p:cNvSpPr txBox="1"/>
          <p:nvPr/>
        </p:nvSpPr>
        <p:spPr>
          <a:xfrm>
            <a:off x="8551198" y="9453245"/>
            <a:ext cx="15978570" cy="514350"/>
          </a:xfrm>
          <a:prstGeom prst="rect">
            <a:avLst/>
          </a:prstGeom>
        </p:spPr>
        <p:txBody>
          <a:bodyPr lIns="0" tIns="0" rIns="0" bIns="0" rtlCol="0" anchor="t">
            <a:spAutoFit/>
          </a:bodyPr>
          <a:lstStyle/>
          <a:p>
            <a:pPr>
              <a:lnSpc>
                <a:spcPts val="4200"/>
              </a:lnSpc>
            </a:pPr>
            <a:r>
              <a:rPr lang="en-US" sz="3000">
                <a:solidFill>
                  <a:srgbClr val="00208B"/>
                </a:solidFill>
                <a:latin typeface="Open Sans Bold"/>
              </a:rPr>
              <a:t>Caster Wheel (Supporting Wheel)</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162" t="18051" r="15795"/>
          <a:stretch>
            <a:fillRect/>
          </a:stretch>
        </p:blipFill>
        <p:spPr>
          <a:xfrm>
            <a:off x="1028700" y="2516639"/>
            <a:ext cx="6072680" cy="5253721"/>
          </a:xfrm>
          <a:prstGeom prst="rect">
            <a:avLst/>
          </a:prstGeom>
        </p:spPr>
      </p:pic>
      <p:pic>
        <p:nvPicPr>
          <p:cNvPr id="3" name="Picture 3"/>
          <p:cNvPicPr>
            <a:picLocks noChangeAspect="1"/>
          </p:cNvPicPr>
          <p:nvPr/>
        </p:nvPicPr>
        <p:blipFill>
          <a:blip r:embed="rId3"/>
          <a:srcRect l="27700" t="15457" r="25160" b="31245"/>
          <a:stretch>
            <a:fillRect/>
          </a:stretch>
        </p:blipFill>
        <p:spPr>
          <a:xfrm>
            <a:off x="9381611" y="2516639"/>
            <a:ext cx="6195589" cy="5253721"/>
          </a:xfrm>
          <a:prstGeom prst="rect">
            <a:avLst/>
          </a:prstGeom>
        </p:spPr>
      </p:pic>
      <p:sp>
        <p:nvSpPr>
          <p:cNvPr id="4" name="AutoShape 4"/>
          <p:cNvSpPr/>
          <p:nvPr/>
        </p:nvSpPr>
        <p:spPr>
          <a:xfrm>
            <a:off x="-131306" y="664528"/>
            <a:ext cx="5688987" cy="0"/>
          </a:xfrm>
          <a:prstGeom prst="line">
            <a:avLst/>
          </a:prstGeom>
          <a:ln w="47625" cap="flat">
            <a:solidFill>
              <a:srgbClr val="804F3B"/>
            </a:solidFill>
            <a:prstDash val="solid"/>
            <a:headEnd type="none" w="sm" len="sm"/>
            <a:tailEnd type="none" w="sm" len="sm"/>
          </a:ln>
        </p:spPr>
      </p:sp>
      <p:sp>
        <p:nvSpPr>
          <p:cNvPr id="5" name="TextBox 5"/>
          <p:cNvSpPr txBox="1"/>
          <p:nvPr/>
        </p:nvSpPr>
        <p:spPr>
          <a:xfrm>
            <a:off x="-5788091" y="-66675"/>
            <a:ext cx="17259300" cy="669925"/>
          </a:xfrm>
          <a:prstGeom prst="rect">
            <a:avLst/>
          </a:prstGeom>
        </p:spPr>
        <p:txBody>
          <a:bodyPr lIns="0" tIns="0" rIns="0" bIns="0" rtlCol="0" anchor="t">
            <a:spAutoFit/>
          </a:bodyPr>
          <a:lstStyle/>
          <a:p>
            <a:pPr algn="ctr">
              <a:lnSpc>
                <a:spcPts val="5599"/>
              </a:lnSpc>
            </a:pPr>
            <a:r>
              <a:rPr lang="en-US" sz="3999">
                <a:solidFill>
                  <a:srgbClr val="804F3B"/>
                </a:solidFill>
                <a:latin typeface="Neue Einstellung Bold"/>
              </a:rPr>
              <a:t>Xây dựng phần cứng</a:t>
            </a:r>
          </a:p>
        </p:txBody>
      </p:sp>
      <p:grpSp>
        <p:nvGrpSpPr>
          <p:cNvPr id="6" name="Group 6"/>
          <p:cNvGrpSpPr/>
          <p:nvPr/>
        </p:nvGrpSpPr>
        <p:grpSpPr>
          <a:xfrm>
            <a:off x="16740784" y="0"/>
            <a:ext cx="1547216" cy="10287000"/>
            <a:chOff x="0" y="0"/>
            <a:chExt cx="523379" cy="3479800"/>
          </a:xfrm>
        </p:grpSpPr>
        <p:sp>
          <p:nvSpPr>
            <p:cNvPr id="7" name="Freeform 7"/>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8" name="TextBox 8"/>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9</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572</Words>
  <Application>Microsoft Office PowerPoint</Application>
  <PresentationFormat>Custom</PresentationFormat>
  <Paragraphs>130</Paragraphs>
  <Slides>23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Open Sans Light</vt:lpstr>
      <vt:lpstr>Neue Einstellung Bold</vt:lpstr>
      <vt:lpstr>Fraunces SemiBold Bold</vt:lpstr>
      <vt:lpstr>Open Sans Bold</vt:lpstr>
      <vt:lpstr>Prata</vt:lpstr>
      <vt:lpstr>Neue Einstellung</vt:lpstr>
      <vt:lpstr>Radley Bold</vt:lpstr>
      <vt:lpstr>Calibri</vt:lpstr>
      <vt:lpstr>Fraunces</vt:lpstr>
      <vt:lpstr>Arial</vt:lpstr>
      <vt:lpstr>Open Sans</vt:lpstr>
      <vt:lpstr>Radley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POWERPOINT_NMDKTM</dc:title>
  <cp:lastModifiedBy>Za Vĩnh Lê</cp:lastModifiedBy>
  <cp:revision>2</cp:revision>
  <dcterms:created xsi:type="dcterms:W3CDTF">2006-08-16T00:00:00Z</dcterms:created>
  <dcterms:modified xsi:type="dcterms:W3CDTF">2022-04-11T12:10:15Z</dcterms:modified>
  <dc:identifier>DAE9f5PTMv0</dc:identifier>
</cp:coreProperties>
</file>